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0"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Fira Sans Extra Condensed Medium" panose="020B0603050000020004" pitchFamily="34" charset="0"/>
      <p:regular r:id="rId62"/>
      <p:bold r:id="rId63"/>
      <p:italic r:id="rId64"/>
      <p:boldItalic r:id="rId65"/>
    </p:embeddedFont>
    <p:embeddedFont>
      <p:font typeface="Montserrat" pitchFamily="2" charset="77"/>
      <p:regular r:id="rId66"/>
      <p:bold r:id="rId67"/>
      <p:italic r:id="rId68"/>
      <p:boldItalic r:id="rId69"/>
    </p:embeddedFont>
    <p:embeddedFont>
      <p:font typeface="Montserrat Black" panose="020F0502020204030204" pitchFamily="34" charset="0"/>
      <p:bold r:id="rId70"/>
      <p:italic r:id="rId71"/>
      <p:boldItalic r:id="rId72"/>
    </p:embeddedFont>
    <p:embeddedFont>
      <p:font typeface="Montserrat Light" panose="020F0302020204030204" pitchFamily="34" charset="0"/>
      <p:regular r:id="rId73"/>
      <p:bold r:id="rId74"/>
      <p:italic r:id="rId75"/>
      <p:boldItalic r:id="rId76"/>
    </p:embeddedFont>
    <p:embeddedFont>
      <p:font typeface="Montserrat Medium" panose="020F0502020204030204"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Roboto Light" panose="020F0302020204030204" pitchFamily="34" charset="0"/>
      <p:regular r:id="rId85"/>
      <p:bold r:id="rId86"/>
      <p:italic r:id="rId87"/>
      <p:boldItalic r:id="rId88"/>
    </p:embeddedFont>
    <p:embeddedFont>
      <p:font typeface="Source Sans Pro" panose="020B05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font" Target="fonts/font3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33.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font" Target="fonts/font31.fntdata"/><Relationship Id="rId91" Type="http://schemas.openxmlformats.org/officeDocument/2006/relationships/font" Target="fonts/font3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92" Type="http://schemas.openxmlformats.org/officeDocument/2006/relationships/font" Target="fonts/font3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36e1e3490_0_13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36e1e3490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Good Evening Class and Professor Gao, We are G2T2, and we are helping Dell Technologies to improve the quantity and quality of participants for future hackathons hosted by Dell technologies</a:t>
            </a:r>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88ba031cd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88ba031cd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E2124"/>
                </a:solidFill>
              </a:rPr>
              <a:t>So we define Negative as below 0</a:t>
            </a:r>
            <a:endParaRPr sz="1400">
              <a:solidFill>
                <a:srgbClr val="1E2124"/>
              </a:solidFill>
            </a:endParaRPr>
          </a:p>
          <a:p>
            <a:pPr marL="0" lvl="0" indent="0" algn="l" rtl="0">
              <a:spcBef>
                <a:spcPts val="0"/>
              </a:spcBef>
              <a:spcAft>
                <a:spcPts val="0"/>
              </a:spcAft>
              <a:buNone/>
            </a:pPr>
            <a:r>
              <a:rPr lang="en" sz="1400">
                <a:solidFill>
                  <a:srgbClr val="1E2124"/>
                </a:solidFill>
              </a:rPr>
              <a:t>Neutral as 0 </a:t>
            </a:r>
            <a:endParaRPr sz="1400">
              <a:solidFill>
                <a:srgbClr val="1E2124"/>
              </a:solidFill>
            </a:endParaRPr>
          </a:p>
          <a:p>
            <a:pPr marL="0" lvl="0" indent="0" algn="l" rtl="0">
              <a:spcBef>
                <a:spcPts val="0"/>
              </a:spcBef>
              <a:spcAft>
                <a:spcPts val="0"/>
              </a:spcAft>
              <a:buNone/>
            </a:pPr>
            <a:r>
              <a:rPr lang="en" sz="1400">
                <a:solidFill>
                  <a:srgbClr val="1E2124"/>
                </a:solidFill>
              </a:rPr>
              <a:t>Positive score as 0 to 5 and </a:t>
            </a:r>
            <a:endParaRPr sz="1400">
              <a:solidFill>
                <a:srgbClr val="1E2124"/>
              </a:solidFill>
            </a:endParaRPr>
          </a:p>
          <a:p>
            <a:pPr marL="0" lvl="0" indent="0" algn="l" rtl="0">
              <a:spcBef>
                <a:spcPts val="0"/>
              </a:spcBef>
              <a:spcAft>
                <a:spcPts val="0"/>
              </a:spcAft>
              <a:buNone/>
            </a:pPr>
            <a:r>
              <a:rPr lang="en" sz="1400">
                <a:solidFill>
                  <a:srgbClr val="1E2124"/>
                </a:solidFill>
              </a:rPr>
              <a:t>Very positive as 6 and higher</a:t>
            </a:r>
            <a:endParaRPr sz="1400">
              <a:solidFill>
                <a:srgbClr val="1E2124"/>
              </a:solidFill>
            </a:endParaRPr>
          </a:p>
          <a:p>
            <a:pPr marL="0" lvl="0" indent="0" algn="l" rtl="0">
              <a:spcBef>
                <a:spcPts val="0"/>
              </a:spcBef>
              <a:spcAft>
                <a:spcPts val="0"/>
              </a:spcAft>
              <a:buNone/>
            </a:pPr>
            <a:endParaRPr sz="1400">
              <a:solidFill>
                <a:srgbClr val="1E2124"/>
              </a:solidFill>
            </a:endParaRPr>
          </a:p>
          <a:p>
            <a:pPr marL="0" lvl="0" indent="0" algn="l" rtl="0">
              <a:spcBef>
                <a:spcPts val="0"/>
              </a:spcBef>
              <a:spcAft>
                <a:spcPts val="0"/>
              </a:spcAft>
              <a:buNone/>
            </a:pPr>
            <a:endParaRPr sz="2000">
              <a:solidFill>
                <a:srgbClr val="1E2124"/>
              </a:solidFill>
            </a:endParaRPr>
          </a:p>
          <a:p>
            <a:pPr marL="0" lvl="0" indent="0" algn="l" rtl="0">
              <a:spcBef>
                <a:spcPts val="6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87298c5dc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87298c5dc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 the result from the data that we scraped. By using the keyword ‘Dell Hackathon’, we get a sentiment that is mostly positive. However this result are not very representative of the overall sentiment of Dell as the number of post related to Dell Hackathon are very little. The nature of LinkedIn is also more formal and used for connections in the professional world. Users that make a post will thus usually use positive keywords rather than negative.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889933bac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889933bac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scraped other hackathons to get their general sentiments and also found it to be mostly positive. This makes LinkedIn not a very good source of information as the sentiments tends to be skewed towards positive. We thus scraped other social media as well to gain insights on Dell Hackathon.</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875c1272ff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875c1272ff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is another social media platform that we scrape to gain data about Dell Hackathon. We used tools such as SNScrape to web scrape twitter.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87298c5dc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87298c5dc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tried to scrape ‘Dell Hackathon’ in twitter and found out that there are not much post related to Dell Hackathon in the recent years. </a:t>
            </a:r>
            <a:endParaRPr/>
          </a:p>
          <a:p>
            <a:pPr marL="0" lvl="0" indent="0" algn="l" rtl="0">
              <a:spcBef>
                <a:spcPts val="0"/>
              </a:spcBef>
              <a:spcAft>
                <a:spcPts val="0"/>
              </a:spcAft>
              <a:buNone/>
            </a:pPr>
            <a:endParaRPr/>
          </a:p>
          <a:p>
            <a:pPr marL="0" lvl="0" indent="0" algn="l" rtl="0">
              <a:spcBef>
                <a:spcPts val="0"/>
              </a:spcBef>
              <a:spcAft>
                <a:spcPts val="0"/>
              </a:spcAft>
              <a:buNone/>
            </a:pPr>
            <a:r>
              <a:rPr lang="en"/>
              <a:t>Similarly, we also scraped sentiment of other tech-industry competitors who hosts hackathons and found out that the proportion of negative reviews are more well distributed now. </a:t>
            </a:r>
            <a:endParaRPr/>
          </a:p>
          <a:p>
            <a:pPr marL="0" lvl="0" indent="0" algn="l" rtl="0">
              <a:spcBef>
                <a:spcPts val="0"/>
              </a:spcBef>
              <a:spcAft>
                <a:spcPts val="0"/>
              </a:spcAft>
              <a:buNone/>
            </a:pPr>
            <a:r>
              <a:rPr lang="en"/>
              <a:t>This could be due to the nature of Twitter which are more unfiltered and people have the freedom of speech here. This makes Twitter a much better source of information.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875c1272f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875c1272f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will be taking a look at Microsoft Asia hackathon, who received a 100% positive sentiment according to our previous slides. We also scraped post of how Microsoft Asia hackathon posted their hackathon events and gathered the top ten most frequently appeared positive keywords. This data can then be used by Dell Technologies to effectively use these keywords to attract participants for their future hackathons.</a:t>
            </a:r>
            <a:endParaRPr/>
          </a:p>
          <a:p>
            <a:pPr marL="0" lvl="0" indent="0" algn="l" rtl="0">
              <a:spcBef>
                <a:spcPts val="0"/>
              </a:spcBef>
              <a:spcAft>
                <a:spcPts val="0"/>
              </a:spcAft>
              <a:buNone/>
            </a:pPr>
            <a:endParaRPr/>
          </a:p>
          <a:p>
            <a:pPr marL="0" lvl="0" indent="0" algn="l" rtl="0">
              <a:spcBef>
                <a:spcPts val="0"/>
              </a:spcBef>
              <a:spcAft>
                <a:spcPts val="0"/>
              </a:spcAft>
              <a:buNone/>
            </a:pPr>
            <a:r>
              <a:rPr lang="en"/>
              <a:t>Not sure about increase awareness etc etc.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875c1272ff_5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875c1272ff_5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deep dive further into how Dell can extend our engagement with participants, we used selenium to scrape devpost,which is a page that list tonnes of hackathons and their details. So how we scrape DevPost is firstly looping through each container and under each container search for hackathon name, number of participants, values of prizes and interests of that particular hackathon.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875c1272ff_5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875c1272ff_5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how it looks like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875c1272ff_5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875c1272ff_5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scraping, we also identified that larger prize pool leads to higher number of participants in that hackathon. </a:t>
            </a:r>
            <a:endParaRPr/>
          </a:p>
          <a:p>
            <a:pPr marL="0" lvl="0" indent="0" algn="l" rtl="0">
              <a:spcBef>
                <a:spcPts val="0"/>
              </a:spcBef>
              <a:spcAft>
                <a:spcPts val="0"/>
              </a:spcAft>
              <a:buNone/>
            </a:pPr>
            <a:endParaRPr/>
          </a:p>
          <a:p>
            <a:pPr marL="0" lvl="0" indent="0" algn="l" rtl="0">
              <a:spcBef>
                <a:spcPts val="0"/>
              </a:spcBef>
              <a:spcAft>
                <a:spcPts val="0"/>
              </a:spcAft>
              <a:buNone/>
            </a:pPr>
            <a:r>
              <a:rPr lang="en"/>
              <a:t>We also realised that hackathons with internship opportunities or employments, tend to have huge participants as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75c1272ff_1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75c1272f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90e53426e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90e53426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table of contents we would be going through. </a:t>
            </a:r>
            <a:endParaRPr/>
          </a:p>
          <a:p>
            <a:pPr marL="0" lvl="0" indent="0" algn="l" rtl="0">
              <a:spcBef>
                <a:spcPts val="0"/>
              </a:spcBef>
              <a:spcAft>
                <a:spcPts val="0"/>
              </a:spcAft>
              <a:buNone/>
            </a:pPr>
            <a:r>
              <a:rPr lang="en"/>
              <a:t>Firstly, we will have a brief description of dell, followed by the 3 categories we have split into : Intrinsic Motivation, trending topics and extending engagement.</a:t>
            </a:r>
            <a:endParaRPr/>
          </a:p>
          <a:p>
            <a:pPr marL="0" lvl="0" indent="0" algn="l" rtl="0">
              <a:spcBef>
                <a:spcPts val="0"/>
              </a:spcBef>
              <a:spcAft>
                <a:spcPts val="0"/>
              </a:spcAft>
              <a:buNone/>
            </a:pPr>
            <a:r>
              <a:rPr lang="en"/>
              <a:t>Next, the architecture diagram, project management, our timeline we have planned out and lastly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87298c5dc4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87298c5dc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we’ll talk about the trending topics and the tools that we use. We used SNScrape and tweepy for twitter, selenium for linkedin, reddit and sandboxSG. pandas for creating dataframes, vadersentiment, gensim, and pickle for the analysis. For visualisation, we used pprint and pyLDAvis. The data sets that we scraped are descriptions from sandboxsg, posts with keyword singapore hackathon from twitter and linkedin, and lastly the subreddit hackathon, nus and sgexams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87298c5dc4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87298c5dc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importing and cleaning the data, by removing http links, punctuations, and lower casing the text, removing irrelevant data from the dataset, we can do a word cloud to display our data set. With the word cloud, we can visualise that our cleaning is sufficient to proceed to the next step.</a:t>
            </a:r>
            <a:endParaRPr/>
          </a:p>
          <a:p>
            <a:pPr marL="0" lvl="0" indent="0" algn="l" rtl="0">
              <a:spcBef>
                <a:spcPts val="0"/>
              </a:spcBef>
              <a:spcAft>
                <a:spcPts val="0"/>
              </a:spcAft>
              <a:buNone/>
            </a:pPr>
            <a:endParaRPr/>
          </a:p>
          <a:p>
            <a:pPr marL="0" lvl="0" indent="0" algn="l" rtl="0">
              <a:spcBef>
                <a:spcPts val="0"/>
              </a:spcBef>
              <a:spcAft>
                <a:spcPts val="0"/>
              </a:spcAft>
              <a:buNone/>
            </a:pPr>
            <a:r>
              <a:rPr lang="en"/>
              <a:t>To prepare our data for LDA, we need to tokenize our data by performing stopword removal and lemmatization. To do this, we used the nltk library from python. After that, we convert the output into a corpus and dictionary. To obtain the best number of topics, we need to run the LDA multiple times, with different number of topics and alpha and beta values. We should decide on the number of topics with the highest coherence score. We went with 10 topics. </a:t>
            </a:r>
            <a:endParaRPr/>
          </a:p>
          <a:p>
            <a:pPr marL="0" lvl="0" indent="0" algn="l" rtl="0">
              <a:spcBef>
                <a:spcPts val="0"/>
              </a:spcBef>
              <a:spcAft>
                <a:spcPts val="0"/>
              </a:spcAft>
              <a:buNone/>
            </a:pPr>
            <a:r>
              <a:rPr lang="en"/>
              <a:t>We built the model using the gensimLDAmulticore library. You can see the words for each topics and the weights that each word contributes to the topic.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889933ba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889933ba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Now, we can finally start analysing our LDA model. We used a library pyLDAvis to visualise the model. We are presented with an interactive html file that allows us to explore the different topics.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Each bubble represents a topic. The larger the bubble, the higher percentage of the number of post in the corpus is about that topic.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Topics 7,8 and 9 are overlapping, this means that they have similar topics. A good topic model would have large and scattered bubbles and we would be able to distinguish between the different topics.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875c1272ff_5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875c1272ff_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sandboxSG, they classify their hackathons into 3 different categories, beginner, intermediate and advanced. At the beginner level, the goal is usually established and participants actively code to achieve the results. For intermediate, participants have to come up with a demonstrable MVP in a short time with certain themes or problems to solve. Lastly, advanced level is a multi phased challenge, that combines both ideation and implementation. The ideas tend to focus on real life and actual use cases.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875c1272ff_5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875c1272ff_5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scraping SandboxSG, we found out that easier hackathons have more registered participants in the past 2 years.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875c1272ff_5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875c1272ff_5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hackathons held in the past 24 months, having trending topics such as solution dev, innovation, product development, software development and algorithm based. Innovation is ideation, where participants come up with a creative idea. Just like the hackathon that dell hosts, the scdf hackathon, the participants idea that are good will proceed to the next round.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875c1272ff_5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875c1272ff_5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scraped reddit for keywords in the subreddits and this is what we’ve got. In 2021, there were a lot of hackathons with the cloud and ai topic.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875c1272ff_5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875c1272ff_5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did topic modelling for reddit r/hackathon. As you can see on the right, topic one is the largest and there is a large amount of posts about that topic in the corpus. If we look closer, the popular words are AI, build, book, apps, and android. We can assume that an android app with AI is the most popular kind of hackathon for 2021.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875c1272ff_5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875c1272ff_5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devpost, which is a platform for hackathon, just like sandboxSG. In the past 24 months, we can see that there are many different types of topics, the most being social good. It is good to note that beginner friendly is an important topic. Also, more than half of these hackathons are held online, which can be attributed to the pandemic.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875c1272ff_5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875c1272ff_5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Game development and supply chain has shown a huge increase in interest towards participants</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b="1">
                <a:solidFill>
                  <a:schemeClr val="dk1"/>
                </a:solidFill>
                <a:latin typeface="Roboto"/>
                <a:ea typeface="Roboto"/>
                <a:cs typeface="Roboto"/>
                <a:sym typeface="Roboto"/>
              </a:rPr>
              <a:t>Most commonly hosted Hackathons for 2022 prioritises on Game Development</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b="1">
                <a:solidFill>
                  <a:schemeClr val="dk1"/>
                </a:solidFill>
                <a:latin typeface="Roboto"/>
                <a:ea typeface="Roboto"/>
                <a:cs typeface="Roboto"/>
                <a:sym typeface="Roboto"/>
              </a:rPr>
              <a:t>With Covid-19 becomes part of our lives, HealthCare hackathon reduced over the years</a:t>
            </a:r>
            <a:endParaRPr sz="1000" b="1">
              <a:solidFill>
                <a:schemeClr val="dk1"/>
              </a:solidFill>
              <a:latin typeface="Roboto"/>
              <a:ea typeface="Roboto"/>
              <a:cs typeface="Roboto"/>
              <a:sym typeface="Roboto"/>
            </a:endParaRPr>
          </a:p>
          <a:p>
            <a:pPr marL="0" lvl="0" indent="0" algn="l" rtl="0">
              <a:spcBef>
                <a:spcPts val="0"/>
              </a:spcBef>
              <a:spcAft>
                <a:spcPts val="0"/>
              </a:spcAft>
              <a:buNone/>
            </a:pP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b="1">
                <a:solidFill>
                  <a:schemeClr val="dk1"/>
                </a:solidFill>
                <a:latin typeface="Roboto"/>
                <a:ea typeface="Roboto"/>
                <a:cs typeface="Roboto"/>
                <a:sym typeface="Roboto"/>
              </a:rPr>
              <a:t>Ironically, we do not see Cloud in the field of these hackathons. </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b="1">
                <a:solidFill>
                  <a:schemeClr val="dk1"/>
                </a:solidFill>
                <a:latin typeface="Roboto"/>
                <a:ea typeface="Roboto"/>
                <a:cs typeface="Roboto"/>
                <a:sym typeface="Roboto"/>
              </a:rPr>
              <a:t>Because Cloud as a Topic is often used as an Ideathon, for participants to leverage on Cloud Technologies to build their solution</a:t>
            </a:r>
            <a:endParaRPr sz="1000"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b="1">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84478632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84478632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875c1272ff_1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875c1272f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89933bac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89933bac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875c1272ff_5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875c1272ff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875c1272ff_5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875c1272ff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889933bac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889933bac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875c1272ff_5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875c1272ff_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875c1272ff_5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875c1272ff_5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875c1272ff_5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875c1272ff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889933bac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889933bac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875c1272ff_5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875c1272ff_5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884478632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884478632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875c1272ff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875c1272ff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889933bac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889933bac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875c1272ff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875c1272f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875c1272f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875c1272f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88ba031cd6_5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88ba031cd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Dell wants to know the profile of participants participating in the hackathons, hence we decided to use of JP morgan as our source of information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875c1272ff_5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875c1272ff_5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identify the background of users who posted on linkedin after jp morgan hackathon and realized only ¼ posts is linked to undergraduates, whereas the rest is under professionals. </a:t>
            </a:r>
            <a:endParaRPr/>
          </a:p>
          <a:p>
            <a:pPr marL="0" lvl="0" indent="0" algn="l" rtl="0">
              <a:spcBef>
                <a:spcPts val="0"/>
              </a:spcBef>
              <a:spcAft>
                <a:spcPts val="0"/>
              </a:spcAft>
              <a:buNone/>
            </a:pPr>
            <a:endParaRPr/>
          </a:p>
          <a:p>
            <a:pPr marL="0" lvl="0" indent="0" algn="l" rtl="0">
              <a:spcBef>
                <a:spcPts val="0"/>
              </a:spcBef>
              <a:spcAft>
                <a:spcPts val="0"/>
              </a:spcAft>
              <a:buNone/>
            </a:pPr>
            <a:r>
              <a:rPr lang="en"/>
              <a:t>We then filter the title and throw them into undergraduate category if the title contains words like undergraduate else professional.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875c1272ff_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875c1272ff_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following on, we breakdown the undergraduates further and realized that most of the universities are not local. These proofs that virtual hackathons does not limit to local participants and hence a wide range of overseas universities actually participantes</a:t>
            </a:r>
            <a:endParaRPr/>
          </a:p>
          <a:p>
            <a:pPr marL="0" lvl="0" indent="0" algn="l" rtl="0">
              <a:spcBef>
                <a:spcPts val="0"/>
              </a:spcBef>
              <a:spcAft>
                <a:spcPts val="0"/>
              </a:spcAft>
              <a:buNone/>
            </a:pPr>
            <a:endParaRPr/>
          </a:p>
          <a:p>
            <a:pPr marL="0" lvl="0" indent="0" algn="l" rtl="0">
              <a:spcBef>
                <a:spcPts val="0"/>
              </a:spcBef>
              <a:spcAft>
                <a:spcPts val="0"/>
              </a:spcAft>
              <a:buNone/>
            </a:pPr>
            <a:r>
              <a:rPr lang="en"/>
              <a:t>In addition we failed to consider that JP morgan requires a tedious interview process, hence affecting the number of students participating.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875c1272ff_1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875c1272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will be going through a quick demonstration of kibana. Firstly there are 2 ways to pass the data into kibana, one is through the simple upload of a csv file and the other is ingesting through code. Once uploading of csv file or the ingestion through code, an index pattern will be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Next we have different visualisations that could be done in kibana. This includes plotting different kind of graphs such as the standard line plot graphs, bar graphs, pie charts and even word cloud.</a:t>
            </a:r>
            <a:endParaRPr/>
          </a:p>
          <a:p>
            <a:pPr marL="0" lvl="0" indent="0" algn="l" rtl="0">
              <a:spcBef>
                <a:spcPts val="0"/>
              </a:spcBef>
              <a:spcAft>
                <a:spcPts val="0"/>
              </a:spcAft>
              <a:buNone/>
            </a:pPr>
            <a:endParaRPr/>
          </a:p>
          <a:p>
            <a:pPr marL="0" lvl="0" indent="0" algn="l" rtl="0">
              <a:spcBef>
                <a:spcPts val="0"/>
              </a:spcBef>
              <a:spcAft>
                <a:spcPts val="0"/>
              </a:spcAft>
              <a:buNone/>
            </a:pPr>
            <a:r>
              <a:rPr lang="en"/>
              <a:t>Hence these graphs in kibana not only allows us to gain more insights about it, but also allows us to interact with it, giving dell the convenience to filter whenever necessary.</a:t>
            </a:r>
            <a:endParaRPr/>
          </a:p>
          <a:p>
            <a:pPr marL="0" lvl="0" indent="0" algn="l" rtl="0">
              <a:spcBef>
                <a:spcPts val="0"/>
              </a:spcBef>
              <a:spcAft>
                <a:spcPts val="0"/>
              </a:spcAft>
              <a:buNone/>
            </a:pPr>
            <a:endParaRPr/>
          </a:p>
          <a:p>
            <a:pPr marL="0" lvl="0" indent="0" algn="l" rtl="0">
              <a:spcBef>
                <a:spcPts val="0"/>
              </a:spcBef>
              <a:spcAft>
                <a:spcPts val="0"/>
              </a:spcAft>
              <a:buNone/>
            </a:pPr>
            <a:r>
              <a:rPr lang="en" sz="1150">
                <a:solidFill>
                  <a:srgbClr val="282829"/>
                </a:solidFill>
                <a:highlight>
                  <a:srgbClr val="FFFFFF"/>
                </a:highlight>
                <a:latin typeface="Roboto"/>
                <a:ea typeface="Roboto"/>
                <a:cs typeface="Roboto"/>
                <a:sym typeface="Roboto"/>
              </a:rPr>
              <a:t>The main difference is that Tableau is a </a:t>
            </a:r>
            <a:r>
              <a:rPr lang="en" sz="1150" b="1">
                <a:solidFill>
                  <a:srgbClr val="282829"/>
                </a:solidFill>
                <a:highlight>
                  <a:srgbClr val="FFFFFF"/>
                </a:highlight>
                <a:latin typeface="Roboto"/>
                <a:ea typeface="Roboto"/>
                <a:cs typeface="Roboto"/>
                <a:sym typeface="Roboto"/>
              </a:rPr>
              <a:t>universal</a:t>
            </a:r>
            <a:r>
              <a:rPr lang="en" sz="1150">
                <a:solidFill>
                  <a:srgbClr val="282829"/>
                </a:solidFill>
                <a:highlight>
                  <a:srgbClr val="FFFFFF"/>
                </a:highlight>
                <a:latin typeface="Roboto"/>
                <a:ea typeface="Roboto"/>
                <a:cs typeface="Roboto"/>
                <a:sym typeface="Roboto"/>
              </a:rPr>
              <a:t> analytics tool, while Kibana is embedded into Elastic Search stack. Tableau can connect to pretty much any data, while to use Kibana you need to migrate data into Elastic Search first.</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As for handling big data - that depends on how big the ‘big’ is, what hardware specs are available, and so on. Kibana (with Elastic Search), is very good at handling large volumes of data, but so is Tableau if connected to Redshift or EXASOL or Spark or similar, or if Tableau is used on a hardware/VM with generous specs and uses its own embedded data engine. Hence, using this opportunity to learn this new technology stack does no limit our learning to just this course, but future considerations as well! And Thank you Professor Gao who gave us the freedom to use whatever, and whichever we want :]</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88ba031cd6_1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88ba031cd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889933baca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889933bac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network analysis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884478632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884478632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Low Sign-up rates</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Ideas across participants were similar</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Last minute blasting message on social media platforms such as Mothership</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Only 33.3% of teams who got selected for phase 2 (Creation of PoC) participated actively</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Is the subject scope too vague for hackathons?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88ba031cd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88ba031cd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what andy has mentioned earlier. Dell should only have one main account similarly like JP morgan, and not multiple accounts are they bring confusion to users. As it will be difficult to maintain, evidently, Dell Singapore has 0 tweets and it is clearly inactive.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Can take a look at JPMorgan.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889933baca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889933baca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sent analysis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89933bac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89933bac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topic modeling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88ba031cd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88ba031c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875c1272ff_5_1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875c1272ff_5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884478632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88447863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75c1272ff_1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75c1272f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875c1272f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875c1272f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go through on our results of sentiment analysis, I will first be going through our data collection and analysis process. LinkedIn is one of the social media that we scraped our data from to gain insights about Dell hackathon. We used selenium to scrape LinkedIn and retrieve search results of keyword: ‘Dell Hackathon’ to see what people are saying about Dell hackathon and whether it is positive or negative.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875c1272ff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875c1272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E2124"/>
                </a:solidFill>
              </a:rPr>
              <a:t>We used the NLTK package in our sentiment analysis.</a:t>
            </a:r>
            <a:endParaRPr sz="1400">
              <a:solidFill>
                <a:srgbClr val="1E2124"/>
              </a:solidFill>
            </a:endParaRPr>
          </a:p>
          <a:p>
            <a:pPr marL="0" lvl="0" indent="0" algn="l" rtl="0">
              <a:spcBef>
                <a:spcPts val="0"/>
              </a:spcBef>
              <a:spcAft>
                <a:spcPts val="0"/>
              </a:spcAft>
              <a:buNone/>
            </a:pPr>
            <a:endParaRPr sz="1400">
              <a:solidFill>
                <a:srgbClr val="1E2124"/>
              </a:solidFill>
            </a:endParaRPr>
          </a:p>
          <a:p>
            <a:pPr marL="0" lvl="0" indent="0" algn="l" rtl="0">
              <a:spcBef>
                <a:spcPts val="0"/>
              </a:spcBef>
              <a:spcAft>
                <a:spcPts val="0"/>
              </a:spcAft>
              <a:buNone/>
            </a:pPr>
            <a:r>
              <a:rPr lang="en" sz="1400">
                <a:solidFill>
                  <a:srgbClr val="1E2124"/>
                </a:solidFill>
              </a:rPr>
              <a:t>For the process of our sentiment analysis, </a:t>
            </a:r>
            <a:endParaRPr sz="1400">
              <a:solidFill>
                <a:srgbClr val="1E2124"/>
              </a:solidFill>
            </a:endParaRPr>
          </a:p>
          <a:p>
            <a:pPr marL="457200" lvl="0" indent="-317500" algn="l" rtl="0">
              <a:spcBef>
                <a:spcPts val="0"/>
              </a:spcBef>
              <a:spcAft>
                <a:spcPts val="0"/>
              </a:spcAft>
              <a:buClr>
                <a:srgbClr val="1E2124"/>
              </a:buClr>
              <a:buSzPts val="1400"/>
              <a:buChar char="●"/>
            </a:pPr>
            <a:r>
              <a:rPr lang="en" sz="1400">
                <a:solidFill>
                  <a:srgbClr val="1E2124"/>
                </a:solidFill>
              </a:rPr>
              <a:t>We first split paragraphs of text into a lists of lists of words</a:t>
            </a:r>
            <a:endParaRPr sz="1400">
              <a:solidFill>
                <a:srgbClr val="1E2124"/>
              </a:solidFill>
            </a:endParaRPr>
          </a:p>
          <a:p>
            <a:pPr marL="457200" lvl="0" indent="-317500" algn="l" rtl="0">
              <a:spcBef>
                <a:spcPts val="0"/>
              </a:spcBef>
              <a:spcAft>
                <a:spcPts val="0"/>
              </a:spcAft>
              <a:buClr>
                <a:srgbClr val="1E2124"/>
              </a:buClr>
              <a:buSzPts val="1400"/>
              <a:buChar char="●"/>
            </a:pPr>
            <a:r>
              <a:rPr lang="en" sz="1400">
                <a:solidFill>
                  <a:srgbClr val="1E2124"/>
                </a:solidFill>
              </a:rPr>
              <a:t>Secondly,Part-Of-Speech tagging is performed on each words (Noun, Adjective etc)</a:t>
            </a:r>
            <a:endParaRPr sz="1400">
              <a:solidFill>
                <a:srgbClr val="1E2124"/>
              </a:solidFill>
            </a:endParaRPr>
          </a:p>
          <a:p>
            <a:pPr marL="457200" lvl="0" indent="-317500" algn="l" rtl="0">
              <a:spcBef>
                <a:spcPts val="0"/>
              </a:spcBef>
              <a:spcAft>
                <a:spcPts val="0"/>
              </a:spcAft>
              <a:buClr>
                <a:srgbClr val="1E2124"/>
              </a:buClr>
              <a:buSzPts val="1400"/>
              <a:buChar char="●"/>
            </a:pPr>
            <a:r>
              <a:rPr lang="en" sz="1400">
                <a:solidFill>
                  <a:srgbClr val="1E2124"/>
                </a:solidFill>
              </a:rPr>
              <a:t>Lastly, we Calculate sentiment score of the paragraph/post based on the lexicons</a:t>
            </a:r>
            <a:endParaRPr sz="1400">
              <a:solidFill>
                <a:srgbClr val="1E2124"/>
              </a:solidFill>
            </a:endParaRPr>
          </a:p>
          <a:p>
            <a:pPr marL="457200" lvl="0" indent="-317500" algn="l" rtl="0">
              <a:spcBef>
                <a:spcPts val="0"/>
              </a:spcBef>
              <a:spcAft>
                <a:spcPts val="0"/>
              </a:spcAft>
              <a:buClr>
                <a:srgbClr val="1E2124"/>
              </a:buClr>
              <a:buSzPts val="1400"/>
              <a:buChar char="●"/>
            </a:pPr>
            <a:r>
              <a:rPr lang="en" sz="1400">
                <a:solidFill>
                  <a:srgbClr val="1E2124"/>
                </a:solidFill>
              </a:rPr>
              <a:t>In our analysis, we will be using positive word lexicon, negative word lexicon, incrementer lexicon, decrementer lexicon and inverter lexicon</a:t>
            </a:r>
            <a:endParaRPr sz="1400">
              <a:solidFill>
                <a:srgbClr val="1E2124"/>
              </a:solidFill>
            </a:endParaRPr>
          </a:p>
          <a:p>
            <a:pPr marL="457200" lvl="0" indent="-317500" algn="l" rtl="0">
              <a:spcBef>
                <a:spcPts val="0"/>
              </a:spcBef>
              <a:spcAft>
                <a:spcPts val="0"/>
              </a:spcAft>
              <a:buClr>
                <a:srgbClr val="1E2124"/>
              </a:buClr>
              <a:buSzPts val="1400"/>
              <a:buChar char="●"/>
            </a:pPr>
            <a:r>
              <a:rPr lang="en" sz="1400">
                <a:solidFill>
                  <a:srgbClr val="1E2124"/>
                </a:solidFill>
              </a:rPr>
              <a:t>For example; positive word +1, negative -1, incrementer *2, decrementer /2 and inverter *-1</a:t>
            </a:r>
            <a:endParaRPr sz="1400">
              <a:solidFill>
                <a:srgbClr val="1E2124"/>
              </a:solidFill>
            </a:endParaRPr>
          </a:p>
          <a:p>
            <a:pPr marL="0" lvl="0" indent="0" algn="l" rtl="0">
              <a:spcBef>
                <a:spcPts val="0"/>
              </a:spcBef>
              <a:spcAft>
                <a:spcPts val="0"/>
              </a:spcAft>
              <a:buNone/>
            </a:pPr>
            <a:endParaRPr sz="1400">
              <a:solidFill>
                <a:srgbClr val="1E2124"/>
              </a:solidFill>
            </a:endParaRPr>
          </a:p>
          <a:p>
            <a:pPr marL="0" lvl="0" indent="0" algn="l" rtl="0">
              <a:spcBef>
                <a:spcPts val="0"/>
              </a:spcBef>
              <a:spcAft>
                <a:spcPts val="0"/>
              </a:spcAft>
              <a:buNone/>
            </a:pPr>
            <a:endParaRPr sz="2000">
              <a:solidFill>
                <a:srgbClr val="1E2124"/>
              </a:solidFill>
            </a:endParaRPr>
          </a:p>
          <a:p>
            <a:pPr marL="0" lvl="0" indent="0" algn="l" rtl="0">
              <a:spcBef>
                <a:spcPts val="6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54"/>
        <p:cNvGrpSpPr/>
        <p:nvPr/>
      </p:nvGrpSpPr>
      <p:grpSpPr>
        <a:xfrm>
          <a:off x="0" y="0"/>
          <a:ext cx="0" cy="0"/>
          <a:chOff x="0" y="0"/>
          <a:chExt cx="0" cy="0"/>
        </a:xfrm>
      </p:grpSpPr>
      <p:grpSp>
        <p:nvGrpSpPr>
          <p:cNvPr id="55" name="Google Shape;55;p14"/>
          <p:cNvGrpSpPr/>
          <p:nvPr/>
        </p:nvGrpSpPr>
        <p:grpSpPr>
          <a:xfrm>
            <a:off x="3078602" y="0"/>
            <a:ext cx="6065389" cy="5143642"/>
            <a:chOff x="2052402" y="0"/>
            <a:chExt cx="6065389" cy="5143642"/>
          </a:xfrm>
        </p:grpSpPr>
        <p:sp>
          <p:nvSpPr>
            <p:cNvPr id="56" name="Google Shape;56;p14"/>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4"/>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4"/>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 name="Google Shape;59;p14"/>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rgbClr val="D1F6FF"/>
            </a:gs>
          </a:gsLst>
          <a:path path="circle">
            <a:fillToRect l="100000" t="100000"/>
          </a:path>
          <a:tileRect r="-100000" b="-100000"/>
        </a:gradFill>
        <a:effectLst/>
      </p:bgPr>
    </p:bg>
    <p:spTree>
      <p:nvGrpSpPr>
        <p:cNvPr id="1" name="Shape 60"/>
        <p:cNvGrpSpPr/>
        <p:nvPr/>
      </p:nvGrpSpPr>
      <p:grpSpPr>
        <a:xfrm>
          <a:off x="0" y="0"/>
          <a:ext cx="0" cy="0"/>
          <a:chOff x="0" y="0"/>
          <a:chExt cx="0" cy="0"/>
        </a:xfrm>
      </p:grpSpPr>
      <p:grpSp>
        <p:nvGrpSpPr>
          <p:cNvPr id="61" name="Google Shape;61;p15"/>
          <p:cNvGrpSpPr/>
          <p:nvPr/>
        </p:nvGrpSpPr>
        <p:grpSpPr>
          <a:xfrm>
            <a:off x="3078602" y="0"/>
            <a:ext cx="6065389" cy="5143642"/>
            <a:chOff x="2052402" y="0"/>
            <a:chExt cx="6065389" cy="5143642"/>
          </a:xfrm>
        </p:grpSpPr>
        <p:sp>
          <p:nvSpPr>
            <p:cNvPr id="62" name="Google Shape;62;p15"/>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5"/>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5"/>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 name="Google Shape;65;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66" name="Google Shape;66;p15"/>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100000">
              <a:schemeClr val="accent2"/>
            </a:gs>
          </a:gsLst>
          <a:path path="circle">
            <a:fillToRect l="100000" t="100000"/>
          </a:path>
          <a:tileRect r="-100000" b="-100000"/>
        </a:gradFill>
        <a:effectLst/>
      </p:bgPr>
    </p:bg>
    <p:spTree>
      <p:nvGrpSpPr>
        <p:cNvPr id="1" name="Shape 67"/>
        <p:cNvGrpSpPr/>
        <p:nvPr/>
      </p:nvGrpSpPr>
      <p:grpSpPr>
        <a:xfrm>
          <a:off x="0" y="0"/>
          <a:ext cx="0" cy="0"/>
          <a:chOff x="0" y="0"/>
          <a:chExt cx="0" cy="0"/>
        </a:xfrm>
      </p:grpSpPr>
      <p:grpSp>
        <p:nvGrpSpPr>
          <p:cNvPr id="68" name="Google Shape;68;p16"/>
          <p:cNvGrpSpPr/>
          <p:nvPr/>
        </p:nvGrpSpPr>
        <p:grpSpPr>
          <a:xfrm>
            <a:off x="3078602" y="0"/>
            <a:ext cx="6065389" cy="5143642"/>
            <a:chOff x="2052402" y="0"/>
            <a:chExt cx="6065389" cy="5143642"/>
          </a:xfrm>
        </p:grpSpPr>
        <p:sp>
          <p:nvSpPr>
            <p:cNvPr id="69" name="Google Shape;69;p16"/>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16"/>
          <p:cNvSpPr txBox="1">
            <a:spLocks noGrp="1"/>
          </p:cNvSpPr>
          <p:nvPr>
            <p:ph type="body" idx="1"/>
          </p:nvPr>
        </p:nvSpPr>
        <p:spPr>
          <a:xfrm>
            <a:off x="810450" y="1593500"/>
            <a:ext cx="5783700" cy="2736900"/>
          </a:xfrm>
          <a:prstGeom prst="rect">
            <a:avLst/>
          </a:prstGeom>
        </p:spPr>
        <p:txBody>
          <a:bodyPr spcFirstLastPara="1" wrap="square" lIns="0" tIns="0" rIns="0" bIns="0" anchor="t" anchorCtr="0">
            <a:noAutofit/>
          </a:bodyPr>
          <a:lstStyle>
            <a:lvl1pPr marL="457200" lvl="0" indent="-431800" rtl="0">
              <a:spcBef>
                <a:spcPts val="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rtl="0">
              <a:spcBef>
                <a:spcPts val="600"/>
              </a:spcBef>
              <a:spcAft>
                <a:spcPts val="600"/>
              </a:spcAft>
              <a:buClr>
                <a:schemeClr val="lt1"/>
              </a:buClr>
              <a:buSzPts val="3200"/>
              <a:buChar char="■"/>
              <a:defRPr sz="3200">
                <a:solidFill>
                  <a:schemeClr val="lt1"/>
                </a:solidFill>
              </a:defRPr>
            </a:lvl9pPr>
          </a:lstStyle>
          <a:p>
            <a:endParaRPr/>
          </a:p>
        </p:txBody>
      </p:sp>
      <p:sp>
        <p:nvSpPr>
          <p:cNvPr id="73" name="Google Shape;73;p16"/>
          <p:cNvSpPr txBox="1"/>
          <p:nvPr/>
        </p:nvSpPr>
        <p:spPr>
          <a:xfrm>
            <a:off x="810450" y="6702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lt1"/>
                </a:solidFill>
                <a:latin typeface="Montserrat"/>
                <a:ea typeface="Montserrat"/>
                <a:cs typeface="Montserrat"/>
                <a:sym typeface="Montserrat"/>
              </a:rPr>
              <a:t>“</a:t>
            </a:r>
            <a:endParaRPr sz="9600" b="1">
              <a:solidFill>
                <a:schemeClr val="lt1"/>
              </a:solidFill>
              <a:latin typeface="Montserrat"/>
              <a:ea typeface="Montserrat"/>
              <a:cs typeface="Montserrat"/>
              <a:sym typeface="Montserrat"/>
            </a:endParaRPr>
          </a:p>
        </p:txBody>
      </p:sp>
      <p:sp>
        <p:nvSpPr>
          <p:cNvPr id="74" name="Google Shape;7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5"/>
        <p:cNvGrpSpPr/>
        <p:nvPr/>
      </p:nvGrpSpPr>
      <p:grpSpPr>
        <a:xfrm>
          <a:off x="0" y="0"/>
          <a:ext cx="0" cy="0"/>
          <a:chOff x="0" y="0"/>
          <a:chExt cx="0" cy="0"/>
        </a:xfrm>
      </p:grpSpPr>
      <p:grpSp>
        <p:nvGrpSpPr>
          <p:cNvPr id="76" name="Google Shape;76;p17"/>
          <p:cNvGrpSpPr/>
          <p:nvPr/>
        </p:nvGrpSpPr>
        <p:grpSpPr>
          <a:xfrm>
            <a:off x="5005048" y="0"/>
            <a:ext cx="4138960" cy="5143642"/>
            <a:chOff x="5005048" y="0"/>
            <a:chExt cx="4138960" cy="5143642"/>
          </a:xfrm>
        </p:grpSpPr>
        <p:sp>
          <p:nvSpPr>
            <p:cNvPr id="77" name="Google Shape;77;p1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 name="Google Shape;80;p1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2" name="Google Shape;8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3"/>
        <p:cNvGrpSpPr/>
        <p:nvPr/>
      </p:nvGrpSpPr>
      <p:grpSpPr>
        <a:xfrm>
          <a:off x="0" y="0"/>
          <a:ext cx="0" cy="0"/>
          <a:chOff x="0" y="0"/>
          <a:chExt cx="0" cy="0"/>
        </a:xfrm>
      </p:grpSpPr>
      <p:grpSp>
        <p:nvGrpSpPr>
          <p:cNvPr id="84" name="Google Shape;84;p18"/>
          <p:cNvGrpSpPr/>
          <p:nvPr/>
        </p:nvGrpSpPr>
        <p:grpSpPr>
          <a:xfrm>
            <a:off x="5005048" y="0"/>
            <a:ext cx="4138960" cy="5143642"/>
            <a:chOff x="5005048" y="0"/>
            <a:chExt cx="4138960" cy="5143642"/>
          </a:xfrm>
        </p:grpSpPr>
        <p:sp>
          <p:nvSpPr>
            <p:cNvPr id="85" name="Google Shape;85;p1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 name="Google Shape;88;p1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8"/>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90" name="Google Shape;90;p18"/>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91" name="Google Shape;9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92"/>
        <p:cNvGrpSpPr/>
        <p:nvPr/>
      </p:nvGrpSpPr>
      <p:grpSpPr>
        <a:xfrm>
          <a:off x="0" y="0"/>
          <a:ext cx="0" cy="0"/>
          <a:chOff x="0" y="0"/>
          <a:chExt cx="0" cy="0"/>
        </a:xfrm>
      </p:grpSpPr>
      <p:grpSp>
        <p:nvGrpSpPr>
          <p:cNvPr id="93" name="Google Shape;93;p19"/>
          <p:cNvGrpSpPr/>
          <p:nvPr/>
        </p:nvGrpSpPr>
        <p:grpSpPr>
          <a:xfrm>
            <a:off x="5005048" y="0"/>
            <a:ext cx="4138960" cy="5143642"/>
            <a:chOff x="5005048" y="0"/>
            <a:chExt cx="4138960" cy="5143642"/>
          </a:xfrm>
        </p:grpSpPr>
        <p:sp>
          <p:nvSpPr>
            <p:cNvPr id="94" name="Google Shape;94;p19"/>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9"/>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9"/>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 name="Google Shape;97;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9"/>
          <p:cNvSpPr txBox="1">
            <a:spLocks noGrp="1"/>
          </p:cNvSpPr>
          <p:nvPr>
            <p:ph type="body" idx="1"/>
          </p:nvPr>
        </p:nvSpPr>
        <p:spPr>
          <a:xfrm>
            <a:off x="855300"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99" name="Google Shape;99;p19"/>
          <p:cNvSpPr txBox="1">
            <a:spLocks noGrp="1"/>
          </p:cNvSpPr>
          <p:nvPr>
            <p:ph type="body" idx="2"/>
          </p:nvPr>
        </p:nvSpPr>
        <p:spPr>
          <a:xfrm>
            <a:off x="3414211"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00" name="Google Shape;100;p19"/>
          <p:cNvSpPr txBox="1">
            <a:spLocks noGrp="1"/>
          </p:cNvSpPr>
          <p:nvPr>
            <p:ph type="body" idx="3"/>
          </p:nvPr>
        </p:nvSpPr>
        <p:spPr>
          <a:xfrm>
            <a:off x="5973122"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01" name="Google Shape;10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grpSp>
        <p:nvGrpSpPr>
          <p:cNvPr id="103" name="Google Shape;103;p20"/>
          <p:cNvGrpSpPr/>
          <p:nvPr/>
        </p:nvGrpSpPr>
        <p:grpSpPr>
          <a:xfrm>
            <a:off x="5005048" y="0"/>
            <a:ext cx="4138960" cy="5143642"/>
            <a:chOff x="5005048" y="0"/>
            <a:chExt cx="4138960" cy="5143642"/>
          </a:xfrm>
        </p:grpSpPr>
        <p:sp>
          <p:nvSpPr>
            <p:cNvPr id="104" name="Google Shape;104;p20"/>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0"/>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0"/>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7" name="Google Shape;107;p2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grpSp>
        <p:nvGrpSpPr>
          <p:cNvPr id="110" name="Google Shape;110;p21"/>
          <p:cNvGrpSpPr/>
          <p:nvPr/>
        </p:nvGrpSpPr>
        <p:grpSpPr>
          <a:xfrm>
            <a:off x="5005048" y="0"/>
            <a:ext cx="4138960" cy="5143642"/>
            <a:chOff x="5005048" y="0"/>
            <a:chExt cx="4138960" cy="5143642"/>
          </a:xfrm>
        </p:grpSpPr>
        <p:sp>
          <p:nvSpPr>
            <p:cNvPr id="111" name="Google Shape;111;p21"/>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1"/>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1"/>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Google Shape;114;p21"/>
          <p:cNvSpPr txBox="1">
            <a:spLocks noGrp="1"/>
          </p:cNvSpPr>
          <p:nvPr>
            <p:ph type="body" idx="1"/>
          </p:nvPr>
        </p:nvSpPr>
        <p:spPr>
          <a:xfrm>
            <a:off x="855300" y="4406300"/>
            <a:ext cx="7433400" cy="300000"/>
          </a:xfrm>
          <a:prstGeom prst="rect">
            <a:avLst/>
          </a:prstGeom>
        </p:spPr>
        <p:txBody>
          <a:bodyPr spcFirstLastPara="1" wrap="square" lIns="0" tIns="0" rIns="0" bIns="0" anchor="t" anchorCtr="0">
            <a:noAutofit/>
          </a:bodyPr>
          <a:lstStyle>
            <a:lvl1pPr marL="457200" lvl="0" indent="-228600" rtl="0">
              <a:spcBef>
                <a:spcPts val="0"/>
              </a:spcBef>
              <a:spcAft>
                <a:spcPts val="600"/>
              </a:spcAft>
              <a:buClr>
                <a:schemeClr val="accent2"/>
              </a:buClr>
              <a:buSzPts val="1800"/>
              <a:buNone/>
              <a:defRPr sz="1800">
                <a:solidFill>
                  <a:schemeClr val="accent2"/>
                </a:solidFill>
              </a:defRPr>
            </a:lvl1pPr>
          </a:lstStyle>
          <a:p>
            <a:endParaRPr/>
          </a:p>
        </p:txBody>
      </p:sp>
      <p:sp>
        <p:nvSpPr>
          <p:cNvPr id="115" name="Google Shape;11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6"/>
        <p:cNvGrpSpPr/>
        <p:nvPr/>
      </p:nvGrpSpPr>
      <p:grpSpPr>
        <a:xfrm>
          <a:off x="0" y="0"/>
          <a:ext cx="0" cy="0"/>
          <a:chOff x="0" y="0"/>
          <a:chExt cx="0" cy="0"/>
        </a:xfrm>
      </p:grpSpPr>
      <p:grpSp>
        <p:nvGrpSpPr>
          <p:cNvPr id="117" name="Google Shape;117;p22"/>
          <p:cNvGrpSpPr/>
          <p:nvPr/>
        </p:nvGrpSpPr>
        <p:grpSpPr>
          <a:xfrm>
            <a:off x="3078602" y="0"/>
            <a:ext cx="6065389" cy="5143642"/>
            <a:chOff x="2052402" y="0"/>
            <a:chExt cx="6065389" cy="5143642"/>
          </a:xfrm>
        </p:grpSpPr>
        <p:sp>
          <p:nvSpPr>
            <p:cNvPr id="118" name="Google Shape;118;p2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2"/>
            </a:gs>
            <a:gs pos="100000">
              <a:schemeClr val="accent1"/>
            </a:gs>
          </a:gsLst>
          <a:path path="circle">
            <a:fillToRect l="100000" t="100000"/>
          </a:path>
          <a:tileRect r="-100000" b="-100000"/>
        </a:gradFill>
        <a:effectLst/>
      </p:bgPr>
    </p:bg>
    <p:spTree>
      <p:nvGrpSpPr>
        <p:cNvPr id="1" name="Shape 122"/>
        <p:cNvGrpSpPr/>
        <p:nvPr/>
      </p:nvGrpSpPr>
      <p:grpSpPr>
        <a:xfrm>
          <a:off x="0" y="0"/>
          <a:ext cx="0" cy="0"/>
          <a:chOff x="0" y="0"/>
          <a:chExt cx="0" cy="0"/>
        </a:xfrm>
      </p:grpSpPr>
      <p:grpSp>
        <p:nvGrpSpPr>
          <p:cNvPr id="123" name="Google Shape;123;p23"/>
          <p:cNvGrpSpPr/>
          <p:nvPr/>
        </p:nvGrpSpPr>
        <p:grpSpPr>
          <a:xfrm>
            <a:off x="3078602" y="0"/>
            <a:ext cx="6065389" cy="5143642"/>
            <a:chOff x="2052402" y="0"/>
            <a:chExt cx="6065389" cy="5143642"/>
          </a:xfrm>
        </p:grpSpPr>
        <p:sp>
          <p:nvSpPr>
            <p:cNvPr id="124" name="Google Shape;124;p2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53" name="Google Shape;53;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2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78.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ctrTitle"/>
          </p:nvPr>
        </p:nvSpPr>
        <p:spPr>
          <a:xfrm>
            <a:off x="272200" y="1962725"/>
            <a:ext cx="8712600" cy="2895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300"/>
              <a:t>How to improve the quantity and quality of participants for future hackathons?</a:t>
            </a:r>
            <a:endParaRPr sz="3400"/>
          </a:p>
          <a:p>
            <a:pPr marL="0" lvl="0" indent="0" algn="r" rtl="0">
              <a:spcBef>
                <a:spcPts val="0"/>
              </a:spcBef>
              <a:spcAft>
                <a:spcPts val="0"/>
              </a:spcAft>
              <a:buNone/>
            </a:pPr>
            <a:r>
              <a:rPr lang="en" sz="3400"/>
              <a:t>G2T2 </a:t>
            </a:r>
            <a:endParaRPr sz="3400"/>
          </a:p>
          <a:p>
            <a:pPr marL="0" lvl="0" indent="0" algn="r" rtl="0">
              <a:spcBef>
                <a:spcPts val="0"/>
              </a:spcBef>
              <a:spcAft>
                <a:spcPts val="0"/>
              </a:spcAft>
              <a:buNone/>
            </a:pPr>
            <a:r>
              <a:rPr lang="en" sz="1800"/>
              <a:t>Yeo Yao Cong</a:t>
            </a:r>
            <a:endParaRPr sz="1800"/>
          </a:p>
          <a:p>
            <a:pPr marL="0" lvl="0" indent="0" algn="r" rtl="0">
              <a:spcBef>
                <a:spcPts val="0"/>
              </a:spcBef>
              <a:spcAft>
                <a:spcPts val="0"/>
              </a:spcAft>
              <a:buNone/>
            </a:pPr>
            <a:r>
              <a:rPr lang="en" sz="1800"/>
              <a:t>Darien Tan</a:t>
            </a:r>
            <a:endParaRPr sz="1800"/>
          </a:p>
          <a:p>
            <a:pPr marL="0" lvl="0" indent="0" algn="r" rtl="0">
              <a:spcBef>
                <a:spcPts val="0"/>
              </a:spcBef>
              <a:spcAft>
                <a:spcPts val="0"/>
              </a:spcAft>
              <a:buNone/>
            </a:pPr>
            <a:r>
              <a:rPr lang="en" sz="1800"/>
              <a:t>Kershawn Liau</a:t>
            </a:r>
            <a:endParaRPr sz="1800"/>
          </a:p>
          <a:p>
            <a:pPr marL="0" lvl="0" indent="0" algn="r" rtl="0">
              <a:spcBef>
                <a:spcPts val="0"/>
              </a:spcBef>
              <a:spcAft>
                <a:spcPts val="0"/>
              </a:spcAft>
              <a:buNone/>
            </a:pPr>
            <a:r>
              <a:rPr lang="en" sz="1800"/>
              <a:t>Andy Pee</a:t>
            </a:r>
            <a:endParaRPr sz="1800"/>
          </a:p>
          <a:p>
            <a:pPr marL="0" lvl="0" indent="0" algn="r" rtl="0">
              <a:spcBef>
                <a:spcPts val="0"/>
              </a:spcBef>
              <a:spcAft>
                <a:spcPts val="0"/>
              </a:spcAft>
              <a:buNone/>
            </a:pPr>
            <a:r>
              <a:rPr lang="en" sz="1800"/>
              <a:t>Ong Zhi Yi</a:t>
            </a:r>
            <a:endParaRPr sz="1800"/>
          </a:p>
        </p:txBody>
      </p:sp>
      <p:sp>
        <p:nvSpPr>
          <p:cNvPr id="133" name="Google Shape;133;p24"/>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
        <p:nvSpPr>
          <p:cNvPr id="134" name="Google Shape;134;p24"/>
          <p:cNvSpPr/>
          <p:nvPr/>
        </p:nvSpPr>
        <p:spPr>
          <a:xfrm>
            <a:off x="272200" y="1263350"/>
            <a:ext cx="2763900" cy="444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a:blip r:embed="rId3">
            <a:alphaModFix/>
          </a:blip>
          <a:stretch>
            <a:fillRect/>
          </a:stretch>
        </p:blipFill>
        <p:spPr>
          <a:xfrm>
            <a:off x="418387" y="1331043"/>
            <a:ext cx="2505528" cy="3091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 - Tools Used and process</a:t>
            </a:r>
            <a:endParaRPr/>
          </a:p>
        </p:txBody>
      </p:sp>
      <p:grpSp>
        <p:nvGrpSpPr>
          <p:cNvPr id="307" name="Google Shape;307;p33"/>
          <p:cNvGrpSpPr/>
          <p:nvPr/>
        </p:nvGrpSpPr>
        <p:grpSpPr>
          <a:xfrm>
            <a:off x="672169" y="1026270"/>
            <a:ext cx="4458673" cy="535664"/>
            <a:chOff x="6674125" y="1643550"/>
            <a:chExt cx="1661700" cy="517500"/>
          </a:xfrm>
        </p:grpSpPr>
        <p:sp>
          <p:nvSpPr>
            <p:cNvPr id="308" name="Google Shape;308;p33"/>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310" name="Google Shape;310;p33"/>
          <p:cNvPicPr preferRelativeResize="0"/>
          <p:nvPr/>
        </p:nvPicPr>
        <p:blipFill>
          <a:blip r:embed="rId3">
            <a:alphaModFix/>
          </a:blip>
          <a:stretch>
            <a:fillRect/>
          </a:stretch>
        </p:blipFill>
        <p:spPr>
          <a:xfrm>
            <a:off x="672175" y="1670985"/>
            <a:ext cx="4612047" cy="3276765"/>
          </a:xfrm>
          <a:prstGeom prst="rect">
            <a:avLst/>
          </a:prstGeom>
          <a:noFill/>
          <a:ln>
            <a:noFill/>
          </a:ln>
        </p:spPr>
      </p:pic>
      <p:sp>
        <p:nvSpPr>
          <p:cNvPr id="311" name="Google Shape;311;p33"/>
          <p:cNvSpPr/>
          <p:nvPr/>
        </p:nvSpPr>
        <p:spPr>
          <a:xfrm>
            <a:off x="6409350" y="2045925"/>
            <a:ext cx="1779900" cy="21612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txBox="1">
            <a:spLocks noGrp="1"/>
          </p:cNvSpPr>
          <p:nvPr>
            <p:ph type="body" idx="1"/>
          </p:nvPr>
        </p:nvSpPr>
        <p:spPr>
          <a:xfrm>
            <a:off x="6696300" y="2408850"/>
            <a:ext cx="1206000" cy="1590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100" b="1">
                <a:latin typeface="Roboto"/>
                <a:ea typeface="Roboto"/>
                <a:cs typeface="Roboto"/>
                <a:sym typeface="Roboto"/>
              </a:rPr>
              <a:t>Negative &lt;0</a:t>
            </a:r>
            <a:endParaRPr sz="1100" b="1">
              <a:latin typeface="Roboto"/>
              <a:ea typeface="Roboto"/>
              <a:cs typeface="Roboto"/>
              <a:sym typeface="Roboto"/>
            </a:endParaRPr>
          </a:p>
          <a:p>
            <a:pPr marL="0" lvl="0" indent="0" algn="ctr" rtl="0">
              <a:spcBef>
                <a:spcPts val="600"/>
              </a:spcBef>
              <a:spcAft>
                <a:spcPts val="0"/>
              </a:spcAft>
              <a:buNone/>
            </a:pPr>
            <a:r>
              <a:rPr lang="en" sz="1100" b="1">
                <a:latin typeface="Roboto"/>
                <a:ea typeface="Roboto"/>
                <a:cs typeface="Roboto"/>
                <a:sym typeface="Roboto"/>
              </a:rPr>
              <a:t>Neutral 0</a:t>
            </a:r>
            <a:endParaRPr sz="1100" b="1">
              <a:latin typeface="Roboto"/>
              <a:ea typeface="Roboto"/>
              <a:cs typeface="Roboto"/>
              <a:sym typeface="Roboto"/>
            </a:endParaRPr>
          </a:p>
          <a:p>
            <a:pPr marL="0" lvl="0" indent="0" algn="ctr" rtl="0">
              <a:spcBef>
                <a:spcPts val="600"/>
              </a:spcBef>
              <a:spcAft>
                <a:spcPts val="0"/>
              </a:spcAft>
              <a:buNone/>
            </a:pPr>
            <a:r>
              <a:rPr lang="en" sz="1100" b="1">
                <a:latin typeface="Roboto"/>
                <a:ea typeface="Roboto"/>
                <a:cs typeface="Roboto"/>
                <a:sym typeface="Roboto"/>
              </a:rPr>
              <a:t>Positive 0-5</a:t>
            </a:r>
            <a:endParaRPr sz="1100" b="1">
              <a:latin typeface="Roboto"/>
              <a:ea typeface="Roboto"/>
              <a:cs typeface="Roboto"/>
              <a:sym typeface="Roboto"/>
            </a:endParaRPr>
          </a:p>
          <a:p>
            <a:pPr marL="0" lvl="0" indent="0" algn="ctr" rtl="0">
              <a:spcBef>
                <a:spcPts val="600"/>
              </a:spcBef>
              <a:spcAft>
                <a:spcPts val="0"/>
              </a:spcAft>
              <a:buNone/>
            </a:pPr>
            <a:r>
              <a:rPr lang="en" sz="1100" b="1">
                <a:latin typeface="Roboto"/>
                <a:ea typeface="Roboto"/>
                <a:cs typeface="Roboto"/>
                <a:sym typeface="Roboto"/>
              </a:rPr>
              <a:t>Very Positive &gt;6</a:t>
            </a: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a:t>
            </a:r>
            <a:endParaRPr/>
          </a:p>
        </p:txBody>
      </p:sp>
      <p:grpSp>
        <p:nvGrpSpPr>
          <p:cNvPr id="318" name="Google Shape;318;p34"/>
          <p:cNvGrpSpPr/>
          <p:nvPr/>
        </p:nvGrpSpPr>
        <p:grpSpPr>
          <a:xfrm>
            <a:off x="672169" y="1026270"/>
            <a:ext cx="4458673" cy="535664"/>
            <a:chOff x="6674125" y="1643550"/>
            <a:chExt cx="1661700" cy="517500"/>
          </a:xfrm>
        </p:grpSpPr>
        <p:sp>
          <p:nvSpPr>
            <p:cNvPr id="319" name="Google Shape;319;p3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Motivation of Participants</a:t>
              </a:r>
              <a:endParaRPr sz="1700" b="1">
                <a:latin typeface="Roboto"/>
                <a:ea typeface="Roboto"/>
                <a:cs typeface="Roboto"/>
                <a:sym typeface="Roboto"/>
              </a:endParaRPr>
            </a:p>
          </p:txBody>
        </p:sp>
      </p:grpSp>
      <p:pic>
        <p:nvPicPr>
          <p:cNvPr id="321" name="Google Shape;321;p34"/>
          <p:cNvPicPr preferRelativeResize="0"/>
          <p:nvPr/>
        </p:nvPicPr>
        <p:blipFill rotWithShape="1">
          <a:blip r:embed="rId3">
            <a:alphaModFix/>
          </a:blip>
          <a:srcRect r="4196"/>
          <a:stretch/>
        </p:blipFill>
        <p:spPr>
          <a:xfrm>
            <a:off x="295825" y="1988800"/>
            <a:ext cx="3867824" cy="2360750"/>
          </a:xfrm>
          <a:prstGeom prst="rect">
            <a:avLst/>
          </a:prstGeom>
          <a:noFill/>
          <a:ln>
            <a:noFill/>
          </a:ln>
        </p:spPr>
      </p:pic>
      <p:pic>
        <p:nvPicPr>
          <p:cNvPr id="322" name="Google Shape;322;p34"/>
          <p:cNvPicPr preferRelativeResize="0"/>
          <p:nvPr/>
        </p:nvPicPr>
        <p:blipFill>
          <a:blip r:embed="rId4">
            <a:alphaModFix/>
          </a:blip>
          <a:stretch>
            <a:fillRect/>
          </a:stretch>
        </p:blipFill>
        <p:spPr>
          <a:xfrm>
            <a:off x="5434000" y="459563"/>
            <a:ext cx="3581400" cy="2428875"/>
          </a:xfrm>
          <a:prstGeom prst="rect">
            <a:avLst/>
          </a:prstGeom>
          <a:noFill/>
          <a:ln>
            <a:noFill/>
          </a:ln>
        </p:spPr>
      </p:pic>
      <p:pic>
        <p:nvPicPr>
          <p:cNvPr id="323" name="Google Shape;323;p34"/>
          <p:cNvPicPr preferRelativeResize="0"/>
          <p:nvPr/>
        </p:nvPicPr>
        <p:blipFill>
          <a:blip r:embed="rId5">
            <a:alphaModFix/>
          </a:blip>
          <a:stretch>
            <a:fillRect/>
          </a:stretch>
        </p:blipFill>
        <p:spPr>
          <a:xfrm>
            <a:off x="5181200" y="2922150"/>
            <a:ext cx="1819827" cy="494050"/>
          </a:xfrm>
          <a:prstGeom prst="rect">
            <a:avLst/>
          </a:prstGeom>
          <a:noFill/>
          <a:ln>
            <a:noFill/>
          </a:ln>
        </p:spPr>
      </p:pic>
      <p:sp>
        <p:nvSpPr>
          <p:cNvPr id="324" name="Google Shape;324;p34"/>
          <p:cNvSpPr txBox="1"/>
          <p:nvPr/>
        </p:nvSpPr>
        <p:spPr>
          <a:xfrm>
            <a:off x="5130850" y="3496375"/>
            <a:ext cx="3867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 Largely Positive ( &gt; 90% )</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 Number of Posts are not a lot due to low number of participants</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 Nature of LinkedIn to be formal and used for connections in professional world</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 Post are filled with mostly positive keywords rather than negative</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p:txBody>
      </p:sp>
      <p:sp>
        <p:nvSpPr>
          <p:cNvPr id="325" name="Google Shape;325;p34"/>
          <p:cNvSpPr txBox="1"/>
          <p:nvPr/>
        </p:nvSpPr>
        <p:spPr>
          <a:xfrm>
            <a:off x="787400" y="4566925"/>
            <a:ext cx="27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Keyword: ‘Dell Hackathon’</a:t>
            </a:r>
            <a:endParaRPr b="1">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p:nvPr/>
        </p:nvSpPr>
        <p:spPr>
          <a:xfrm>
            <a:off x="6074800" y="2978375"/>
            <a:ext cx="3057300" cy="2106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With overwhelming positive responses.. </a:t>
            </a:r>
            <a:endParaRPr/>
          </a:p>
        </p:txBody>
      </p:sp>
      <p:grpSp>
        <p:nvGrpSpPr>
          <p:cNvPr id="332" name="Google Shape;332;p35"/>
          <p:cNvGrpSpPr/>
          <p:nvPr/>
        </p:nvGrpSpPr>
        <p:grpSpPr>
          <a:xfrm>
            <a:off x="3103521" y="564016"/>
            <a:ext cx="3690303" cy="535664"/>
            <a:chOff x="6674125" y="1643550"/>
            <a:chExt cx="1661700" cy="517500"/>
          </a:xfrm>
        </p:grpSpPr>
        <p:sp>
          <p:nvSpPr>
            <p:cNvPr id="333" name="Google Shape;333;p35"/>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Roboto"/>
                  <a:ea typeface="Roboto"/>
                  <a:cs typeface="Roboto"/>
                  <a:sym typeface="Roboto"/>
                </a:rPr>
                <a:t>Mostly Positive!</a:t>
              </a:r>
              <a:endParaRPr sz="1700" b="1">
                <a:latin typeface="Roboto"/>
                <a:ea typeface="Roboto"/>
                <a:cs typeface="Roboto"/>
                <a:sym typeface="Roboto"/>
              </a:endParaRPr>
            </a:p>
          </p:txBody>
        </p:sp>
      </p:grpSp>
      <p:pic>
        <p:nvPicPr>
          <p:cNvPr id="335" name="Google Shape;335;p35"/>
          <p:cNvPicPr preferRelativeResize="0"/>
          <p:nvPr/>
        </p:nvPicPr>
        <p:blipFill rotWithShape="1">
          <a:blip r:embed="rId3">
            <a:alphaModFix/>
          </a:blip>
          <a:srcRect r="4961"/>
          <a:stretch/>
        </p:blipFill>
        <p:spPr>
          <a:xfrm>
            <a:off x="344525" y="1060873"/>
            <a:ext cx="2759001" cy="1712110"/>
          </a:xfrm>
          <a:prstGeom prst="rect">
            <a:avLst/>
          </a:prstGeom>
          <a:noFill/>
          <a:ln>
            <a:noFill/>
          </a:ln>
        </p:spPr>
      </p:pic>
      <p:pic>
        <p:nvPicPr>
          <p:cNvPr id="336" name="Google Shape;336;p35"/>
          <p:cNvPicPr preferRelativeResize="0"/>
          <p:nvPr/>
        </p:nvPicPr>
        <p:blipFill rotWithShape="1">
          <a:blip r:embed="rId4">
            <a:alphaModFix/>
          </a:blip>
          <a:srcRect r="4734"/>
          <a:stretch/>
        </p:blipFill>
        <p:spPr>
          <a:xfrm>
            <a:off x="3343448" y="3039996"/>
            <a:ext cx="2734153" cy="1712110"/>
          </a:xfrm>
          <a:prstGeom prst="rect">
            <a:avLst/>
          </a:prstGeom>
          <a:noFill/>
          <a:ln>
            <a:noFill/>
          </a:ln>
        </p:spPr>
      </p:pic>
      <p:pic>
        <p:nvPicPr>
          <p:cNvPr id="337" name="Google Shape;337;p35"/>
          <p:cNvPicPr preferRelativeResize="0"/>
          <p:nvPr/>
        </p:nvPicPr>
        <p:blipFill rotWithShape="1">
          <a:blip r:embed="rId5">
            <a:alphaModFix/>
          </a:blip>
          <a:srcRect r="4852"/>
          <a:stretch/>
        </p:blipFill>
        <p:spPr>
          <a:xfrm>
            <a:off x="495236" y="3029250"/>
            <a:ext cx="2570736" cy="1598044"/>
          </a:xfrm>
          <a:prstGeom prst="rect">
            <a:avLst/>
          </a:prstGeom>
          <a:noFill/>
          <a:ln>
            <a:noFill/>
          </a:ln>
        </p:spPr>
      </p:pic>
      <p:pic>
        <p:nvPicPr>
          <p:cNvPr id="338" name="Google Shape;338;p35"/>
          <p:cNvPicPr preferRelativeResize="0"/>
          <p:nvPr/>
        </p:nvPicPr>
        <p:blipFill rotWithShape="1">
          <a:blip r:embed="rId6">
            <a:alphaModFix/>
          </a:blip>
          <a:srcRect r="2638"/>
          <a:stretch/>
        </p:blipFill>
        <p:spPr>
          <a:xfrm>
            <a:off x="3155025" y="1106647"/>
            <a:ext cx="3111001" cy="1933341"/>
          </a:xfrm>
          <a:prstGeom prst="rect">
            <a:avLst/>
          </a:prstGeom>
          <a:noFill/>
          <a:ln>
            <a:noFill/>
          </a:ln>
        </p:spPr>
      </p:pic>
      <p:pic>
        <p:nvPicPr>
          <p:cNvPr id="339" name="Google Shape;339;p35"/>
          <p:cNvPicPr preferRelativeResize="0"/>
          <p:nvPr/>
        </p:nvPicPr>
        <p:blipFill rotWithShape="1">
          <a:blip r:embed="rId7">
            <a:alphaModFix/>
          </a:blip>
          <a:srcRect r="4443"/>
          <a:stretch/>
        </p:blipFill>
        <p:spPr>
          <a:xfrm>
            <a:off x="6020839" y="1114960"/>
            <a:ext cx="2968787" cy="1848138"/>
          </a:xfrm>
          <a:prstGeom prst="rect">
            <a:avLst/>
          </a:prstGeom>
          <a:noFill/>
          <a:ln>
            <a:noFill/>
          </a:ln>
        </p:spPr>
      </p:pic>
      <p:sp>
        <p:nvSpPr>
          <p:cNvPr id="340" name="Google Shape;340;p35"/>
          <p:cNvSpPr txBox="1"/>
          <p:nvPr/>
        </p:nvSpPr>
        <p:spPr>
          <a:xfrm>
            <a:off x="6074800" y="3160825"/>
            <a:ext cx="3057300" cy="1693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Roboto"/>
              <a:buChar char="●"/>
            </a:pPr>
            <a:r>
              <a:rPr lang="en" b="1">
                <a:latin typeface="Roboto"/>
                <a:ea typeface="Roboto"/>
                <a:cs typeface="Roboto"/>
                <a:sym typeface="Roboto"/>
              </a:rPr>
              <a:t>Post proved to be mostly positive</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b="1">
                <a:latin typeface="Roboto"/>
                <a:ea typeface="Roboto"/>
                <a:cs typeface="Roboto"/>
                <a:sym typeface="Roboto"/>
              </a:rPr>
              <a:t>Not a good source of information for our analysis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b="1">
                <a:latin typeface="Roboto"/>
                <a:ea typeface="Roboto"/>
                <a:cs typeface="Roboto"/>
                <a:sym typeface="Roboto"/>
              </a:rPr>
              <a:t>Data are skewed towards positive</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457200" lvl="0" indent="0" algn="l" rtl="0">
              <a:spcBef>
                <a:spcPts val="0"/>
              </a:spcBef>
              <a:spcAft>
                <a:spcPts val="0"/>
              </a:spcAft>
              <a:buNone/>
            </a:pP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 - Data Collection</a:t>
            </a:r>
            <a:endParaRPr/>
          </a:p>
        </p:txBody>
      </p:sp>
      <p:grpSp>
        <p:nvGrpSpPr>
          <p:cNvPr id="346" name="Google Shape;346;p36"/>
          <p:cNvGrpSpPr/>
          <p:nvPr/>
        </p:nvGrpSpPr>
        <p:grpSpPr>
          <a:xfrm>
            <a:off x="672169" y="1026270"/>
            <a:ext cx="4458673" cy="535664"/>
            <a:chOff x="6674125" y="1643550"/>
            <a:chExt cx="1661700" cy="517500"/>
          </a:xfrm>
        </p:grpSpPr>
        <p:sp>
          <p:nvSpPr>
            <p:cNvPr id="347" name="Google Shape;347;p36"/>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cxnSp>
        <p:nvCxnSpPr>
          <p:cNvPr id="349" name="Google Shape;349;p36"/>
          <p:cNvCxnSpPr/>
          <p:nvPr/>
        </p:nvCxnSpPr>
        <p:spPr>
          <a:xfrm flipH="1">
            <a:off x="4215250" y="2585650"/>
            <a:ext cx="386100" cy="1003500"/>
          </a:xfrm>
          <a:prstGeom prst="straightConnector1">
            <a:avLst/>
          </a:prstGeom>
          <a:noFill/>
          <a:ln w="9525" cap="flat" cmpd="sng">
            <a:solidFill>
              <a:schemeClr val="dk2"/>
            </a:solidFill>
            <a:prstDash val="solid"/>
            <a:round/>
            <a:headEnd type="none" w="med" len="med"/>
            <a:tailEnd type="triangle" w="med" len="med"/>
          </a:ln>
        </p:spPr>
      </p:cxnSp>
      <p:sp>
        <p:nvSpPr>
          <p:cNvPr id="350" name="Google Shape;350;p36"/>
          <p:cNvSpPr/>
          <p:nvPr/>
        </p:nvSpPr>
        <p:spPr>
          <a:xfrm>
            <a:off x="3492225" y="3589150"/>
            <a:ext cx="1412400" cy="124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Search post: keyword : “dell hackathon”</a:t>
            </a:r>
            <a:endParaRPr/>
          </a:p>
        </p:txBody>
      </p:sp>
      <p:sp>
        <p:nvSpPr>
          <p:cNvPr id="351" name="Google Shape;351;p36"/>
          <p:cNvSpPr txBox="1"/>
          <p:nvPr/>
        </p:nvSpPr>
        <p:spPr>
          <a:xfrm>
            <a:off x="6525600" y="1003013"/>
            <a:ext cx="2226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Montserrat"/>
                <a:ea typeface="Montserrat"/>
                <a:cs typeface="Montserrat"/>
                <a:sym typeface="Montserrat"/>
              </a:rPr>
              <a:t>Key Tools Used for Web Scraping:</a:t>
            </a:r>
            <a:endParaRPr b="1">
              <a:solidFill>
                <a:schemeClr val="accent2"/>
              </a:solidFill>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b="1">
                <a:solidFill>
                  <a:schemeClr val="accent2"/>
                </a:solidFill>
                <a:latin typeface="Montserrat"/>
                <a:ea typeface="Montserrat"/>
                <a:cs typeface="Montserrat"/>
                <a:sym typeface="Montserrat"/>
              </a:rPr>
              <a:t>SNScrape</a:t>
            </a:r>
            <a:endParaRPr b="1">
              <a:solidFill>
                <a:schemeClr val="accent2"/>
              </a:solidFill>
              <a:latin typeface="Montserrat"/>
              <a:ea typeface="Montserrat"/>
              <a:cs typeface="Montserrat"/>
              <a:sym typeface="Montserrat"/>
            </a:endParaRPr>
          </a:p>
        </p:txBody>
      </p:sp>
      <p:pic>
        <p:nvPicPr>
          <p:cNvPr id="352" name="Google Shape;352;p36"/>
          <p:cNvPicPr preferRelativeResize="0"/>
          <p:nvPr/>
        </p:nvPicPr>
        <p:blipFill>
          <a:blip r:embed="rId3">
            <a:alphaModFix/>
          </a:blip>
          <a:stretch>
            <a:fillRect/>
          </a:stretch>
        </p:blipFill>
        <p:spPr>
          <a:xfrm>
            <a:off x="7037300" y="3948300"/>
            <a:ext cx="813645" cy="793800"/>
          </a:xfrm>
          <a:prstGeom prst="rect">
            <a:avLst/>
          </a:prstGeom>
          <a:noFill/>
          <a:ln>
            <a:noFill/>
          </a:ln>
        </p:spPr>
      </p:pic>
      <p:pic>
        <p:nvPicPr>
          <p:cNvPr id="353" name="Google Shape;353;p36"/>
          <p:cNvPicPr preferRelativeResize="0"/>
          <p:nvPr/>
        </p:nvPicPr>
        <p:blipFill>
          <a:blip r:embed="rId4">
            <a:alphaModFix/>
          </a:blip>
          <a:stretch>
            <a:fillRect/>
          </a:stretch>
        </p:blipFill>
        <p:spPr>
          <a:xfrm>
            <a:off x="447537" y="2115400"/>
            <a:ext cx="8033626" cy="8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a:t>
            </a:r>
            <a:endParaRPr/>
          </a:p>
        </p:txBody>
      </p:sp>
      <p:grpSp>
        <p:nvGrpSpPr>
          <p:cNvPr id="359" name="Google Shape;359;p37"/>
          <p:cNvGrpSpPr/>
          <p:nvPr/>
        </p:nvGrpSpPr>
        <p:grpSpPr>
          <a:xfrm>
            <a:off x="4685319" y="445120"/>
            <a:ext cx="4458673" cy="535664"/>
            <a:chOff x="6674125" y="1643550"/>
            <a:chExt cx="1661700" cy="517500"/>
          </a:xfrm>
        </p:grpSpPr>
        <p:sp>
          <p:nvSpPr>
            <p:cNvPr id="360" name="Google Shape;360;p37"/>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362" name="Google Shape;362;p37"/>
          <p:cNvPicPr preferRelativeResize="0"/>
          <p:nvPr/>
        </p:nvPicPr>
        <p:blipFill>
          <a:blip r:embed="rId3">
            <a:alphaModFix/>
          </a:blip>
          <a:stretch>
            <a:fillRect/>
          </a:stretch>
        </p:blipFill>
        <p:spPr>
          <a:xfrm>
            <a:off x="399950" y="1144300"/>
            <a:ext cx="8577551" cy="2274225"/>
          </a:xfrm>
          <a:prstGeom prst="rect">
            <a:avLst/>
          </a:prstGeom>
          <a:noFill/>
          <a:ln>
            <a:noFill/>
          </a:ln>
        </p:spPr>
      </p:pic>
      <p:pic>
        <p:nvPicPr>
          <p:cNvPr id="363" name="Google Shape;363;p37"/>
          <p:cNvPicPr preferRelativeResize="0"/>
          <p:nvPr/>
        </p:nvPicPr>
        <p:blipFill>
          <a:blip r:embed="rId4">
            <a:alphaModFix/>
          </a:blip>
          <a:stretch>
            <a:fillRect/>
          </a:stretch>
        </p:blipFill>
        <p:spPr>
          <a:xfrm>
            <a:off x="399950" y="3727325"/>
            <a:ext cx="1028050" cy="1002975"/>
          </a:xfrm>
          <a:prstGeom prst="rect">
            <a:avLst/>
          </a:prstGeom>
          <a:noFill/>
          <a:ln>
            <a:noFill/>
          </a:ln>
        </p:spPr>
      </p:pic>
      <p:sp>
        <p:nvSpPr>
          <p:cNvPr id="364" name="Google Shape;364;p37"/>
          <p:cNvSpPr txBox="1">
            <a:spLocks noGrp="1"/>
          </p:cNvSpPr>
          <p:nvPr>
            <p:ph type="body" idx="1"/>
          </p:nvPr>
        </p:nvSpPr>
        <p:spPr>
          <a:xfrm>
            <a:off x="1684725" y="3645600"/>
            <a:ext cx="7056900" cy="13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Competitor’s Sentiment Analysis</a:t>
            </a:r>
            <a:endParaRPr sz="1400" b="1">
              <a:latin typeface="Montserrat"/>
              <a:ea typeface="Montserrat"/>
              <a:cs typeface="Montserrat"/>
              <a:sym typeface="Montserrat"/>
            </a:endParaRPr>
          </a:p>
          <a:p>
            <a:pPr marL="457200" lvl="0" indent="-317500" algn="l" rtl="0">
              <a:spcBef>
                <a:spcPts val="600"/>
              </a:spcBef>
              <a:spcAft>
                <a:spcPts val="0"/>
              </a:spcAft>
              <a:buSzPts val="1400"/>
              <a:buFont typeface="Montserrat"/>
              <a:buChar char="-"/>
            </a:pPr>
            <a:r>
              <a:rPr lang="en" sz="1400" b="1">
                <a:latin typeface="Montserrat"/>
                <a:ea typeface="Montserrat"/>
                <a:cs typeface="Montserrat"/>
                <a:sym typeface="Montserrat"/>
              </a:rPr>
              <a:t>Tech-industry competitors who hosts hackathons</a:t>
            </a:r>
            <a:endParaRPr sz="1400" b="1">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sz="1400" b="1">
                <a:latin typeface="Montserrat"/>
                <a:ea typeface="Montserrat"/>
                <a:cs typeface="Montserrat"/>
                <a:sym typeface="Montserrat"/>
              </a:rPr>
              <a:t>Proportion of negative reviews are more well distributed</a:t>
            </a:r>
            <a:endParaRPr sz="1400" b="1">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sz="1400" b="1">
                <a:latin typeface="Montserrat"/>
                <a:ea typeface="Montserrat"/>
                <a:cs typeface="Montserrat"/>
                <a:sym typeface="Montserrat"/>
              </a:rPr>
              <a:t>Twitter does not have the nature of posting positive tweets, unfiltered, raw content</a:t>
            </a:r>
            <a:endParaRPr sz="1400" b="1">
              <a:latin typeface="Montserrat"/>
              <a:ea typeface="Montserrat"/>
              <a:cs typeface="Montserrat"/>
              <a:sym typeface="Montserrat"/>
            </a:endParaRPr>
          </a:p>
          <a:p>
            <a:pPr marL="457200" lvl="0" indent="0" algn="l" rtl="0">
              <a:spcBef>
                <a:spcPts val="600"/>
              </a:spcBef>
              <a:spcAft>
                <a:spcPts val="0"/>
              </a:spcAft>
              <a:buNone/>
            </a:pPr>
            <a:endParaRPr sz="1400" b="1">
              <a:latin typeface="Montserrat"/>
              <a:ea typeface="Montserrat"/>
              <a:cs typeface="Montserrat"/>
              <a:sym typeface="Montserrat"/>
            </a:endParaRPr>
          </a:p>
          <a:p>
            <a:pPr marL="457200" lvl="0" indent="0" algn="l" rtl="0">
              <a:spcBef>
                <a:spcPts val="600"/>
              </a:spcBef>
              <a:spcAft>
                <a:spcPts val="600"/>
              </a:spcAft>
              <a:buNone/>
            </a:pPr>
            <a:endParaRPr sz="1400" b="1">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8"/>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a:t>
            </a:r>
            <a:endParaRPr/>
          </a:p>
        </p:txBody>
      </p:sp>
      <p:grpSp>
        <p:nvGrpSpPr>
          <p:cNvPr id="370" name="Google Shape;370;p38"/>
          <p:cNvGrpSpPr/>
          <p:nvPr/>
        </p:nvGrpSpPr>
        <p:grpSpPr>
          <a:xfrm>
            <a:off x="4685319" y="445120"/>
            <a:ext cx="4458673" cy="535664"/>
            <a:chOff x="6674125" y="1643550"/>
            <a:chExt cx="1661700" cy="517500"/>
          </a:xfrm>
        </p:grpSpPr>
        <p:sp>
          <p:nvSpPr>
            <p:cNvPr id="371" name="Google Shape;371;p38"/>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373" name="Google Shape;373;p38"/>
          <p:cNvPicPr preferRelativeResize="0"/>
          <p:nvPr/>
        </p:nvPicPr>
        <p:blipFill>
          <a:blip r:embed="rId3">
            <a:alphaModFix/>
          </a:blip>
          <a:stretch>
            <a:fillRect/>
          </a:stretch>
        </p:blipFill>
        <p:spPr>
          <a:xfrm>
            <a:off x="739725" y="3810962"/>
            <a:ext cx="1028050" cy="1002975"/>
          </a:xfrm>
          <a:prstGeom prst="rect">
            <a:avLst/>
          </a:prstGeom>
          <a:noFill/>
          <a:ln>
            <a:noFill/>
          </a:ln>
        </p:spPr>
      </p:pic>
      <p:sp>
        <p:nvSpPr>
          <p:cNvPr id="374" name="Google Shape;374;p38"/>
          <p:cNvSpPr txBox="1">
            <a:spLocks noGrp="1"/>
          </p:cNvSpPr>
          <p:nvPr>
            <p:ph type="body" idx="1"/>
          </p:nvPr>
        </p:nvSpPr>
        <p:spPr>
          <a:xfrm>
            <a:off x="4685325" y="1388350"/>
            <a:ext cx="3930900" cy="179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Microsoft Asia Hackathon - 100% Positive Sentiments</a:t>
            </a:r>
            <a:endParaRPr sz="1400" b="1">
              <a:latin typeface="Montserrat"/>
              <a:ea typeface="Montserrat"/>
              <a:cs typeface="Montserrat"/>
              <a:sym typeface="Montserrat"/>
            </a:endParaRPr>
          </a:p>
          <a:p>
            <a:pPr marL="0" lvl="0" indent="0" algn="ctr" rtl="0">
              <a:spcBef>
                <a:spcPts val="600"/>
              </a:spcBef>
              <a:spcAft>
                <a:spcPts val="0"/>
              </a:spcAft>
              <a:buNone/>
            </a:pPr>
            <a:endParaRPr sz="1400" b="1">
              <a:latin typeface="Montserrat"/>
              <a:ea typeface="Montserrat"/>
              <a:cs typeface="Montserrat"/>
              <a:sym typeface="Montserrat"/>
            </a:endParaRPr>
          </a:p>
          <a:p>
            <a:pPr marL="0" lvl="0" indent="0" algn="ctr" rtl="0">
              <a:spcBef>
                <a:spcPts val="600"/>
              </a:spcBef>
              <a:spcAft>
                <a:spcPts val="0"/>
              </a:spcAft>
              <a:buNone/>
            </a:pPr>
            <a:r>
              <a:rPr lang="en" sz="1400" b="1">
                <a:latin typeface="Montserrat"/>
                <a:ea typeface="Montserrat"/>
                <a:cs typeface="Montserrat"/>
                <a:sym typeface="Montserrat"/>
              </a:rPr>
              <a:t>Data gathered can aid Dell Technologies in strategising Social Media Announcements for new hackathon events</a:t>
            </a:r>
            <a:endParaRPr sz="1400" b="1">
              <a:latin typeface="Montserrat"/>
              <a:ea typeface="Montserrat"/>
              <a:cs typeface="Montserrat"/>
              <a:sym typeface="Montserrat"/>
            </a:endParaRPr>
          </a:p>
          <a:p>
            <a:pPr marL="1828800" lvl="0" indent="0" algn="l" rtl="0">
              <a:spcBef>
                <a:spcPts val="600"/>
              </a:spcBef>
              <a:spcAft>
                <a:spcPts val="600"/>
              </a:spcAft>
              <a:buNone/>
            </a:pPr>
            <a:endParaRPr sz="1400" b="1">
              <a:latin typeface="Montserrat"/>
              <a:ea typeface="Montserrat"/>
              <a:cs typeface="Montserrat"/>
              <a:sym typeface="Montserrat"/>
            </a:endParaRPr>
          </a:p>
        </p:txBody>
      </p:sp>
      <p:sp>
        <p:nvSpPr>
          <p:cNvPr id="375" name="Google Shape;375;p38"/>
          <p:cNvSpPr/>
          <p:nvPr/>
        </p:nvSpPr>
        <p:spPr>
          <a:xfrm>
            <a:off x="5398000" y="3834825"/>
            <a:ext cx="2924100" cy="8712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Bring Dell Technologies closer to participants/consumers</a:t>
            </a:r>
            <a:endParaRPr>
              <a:solidFill>
                <a:schemeClr val="lt1"/>
              </a:solidFill>
            </a:endParaRPr>
          </a:p>
        </p:txBody>
      </p:sp>
      <p:pic>
        <p:nvPicPr>
          <p:cNvPr id="376" name="Google Shape;376;p38"/>
          <p:cNvPicPr preferRelativeResize="0"/>
          <p:nvPr/>
        </p:nvPicPr>
        <p:blipFill>
          <a:blip r:embed="rId4">
            <a:alphaModFix/>
          </a:blip>
          <a:stretch>
            <a:fillRect/>
          </a:stretch>
        </p:blipFill>
        <p:spPr>
          <a:xfrm>
            <a:off x="4175100" y="3873525"/>
            <a:ext cx="793800" cy="793800"/>
          </a:xfrm>
          <a:prstGeom prst="rect">
            <a:avLst/>
          </a:prstGeom>
          <a:noFill/>
          <a:ln>
            <a:noFill/>
          </a:ln>
        </p:spPr>
      </p:pic>
      <p:pic>
        <p:nvPicPr>
          <p:cNvPr id="377" name="Google Shape;377;p38"/>
          <p:cNvPicPr preferRelativeResize="0"/>
          <p:nvPr/>
        </p:nvPicPr>
        <p:blipFill>
          <a:blip r:embed="rId5">
            <a:alphaModFix/>
          </a:blip>
          <a:stretch>
            <a:fillRect/>
          </a:stretch>
        </p:blipFill>
        <p:spPr>
          <a:xfrm>
            <a:off x="739725" y="1228275"/>
            <a:ext cx="3247688" cy="1954667"/>
          </a:xfrm>
          <a:prstGeom prst="rect">
            <a:avLst/>
          </a:prstGeom>
          <a:noFill/>
          <a:ln>
            <a:noFill/>
          </a:ln>
        </p:spPr>
      </p:pic>
      <p:sp>
        <p:nvSpPr>
          <p:cNvPr id="378" name="Google Shape;378;p38"/>
          <p:cNvSpPr txBox="1"/>
          <p:nvPr/>
        </p:nvSpPr>
        <p:spPr>
          <a:xfrm>
            <a:off x="438175" y="3296838"/>
            <a:ext cx="385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ontserrat"/>
                <a:ea typeface="Montserrat"/>
                <a:cs typeface="Montserrat"/>
                <a:sym typeface="Montserrat"/>
              </a:rPr>
              <a:t>Key Word: ‘Microsoft Asia Hackathon’</a:t>
            </a:r>
            <a:endParaRPr b="1">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672175" y="381775"/>
            <a:ext cx="7809000" cy="53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Insights and Findings - Data Collection</a:t>
            </a:r>
            <a:endParaRPr/>
          </a:p>
        </p:txBody>
      </p:sp>
      <p:pic>
        <p:nvPicPr>
          <p:cNvPr id="384" name="Google Shape;384;p39"/>
          <p:cNvPicPr preferRelativeResize="0"/>
          <p:nvPr/>
        </p:nvPicPr>
        <p:blipFill>
          <a:blip r:embed="rId3">
            <a:alphaModFix/>
          </a:blip>
          <a:stretch>
            <a:fillRect/>
          </a:stretch>
        </p:blipFill>
        <p:spPr>
          <a:xfrm>
            <a:off x="5723225" y="1577333"/>
            <a:ext cx="2111739" cy="579900"/>
          </a:xfrm>
          <a:prstGeom prst="rect">
            <a:avLst/>
          </a:prstGeom>
          <a:noFill/>
          <a:ln>
            <a:noFill/>
          </a:ln>
        </p:spPr>
      </p:pic>
      <p:sp>
        <p:nvSpPr>
          <p:cNvPr id="385" name="Google Shape;385;p39"/>
          <p:cNvSpPr txBox="1"/>
          <p:nvPr/>
        </p:nvSpPr>
        <p:spPr>
          <a:xfrm>
            <a:off x="5794950" y="939500"/>
            <a:ext cx="196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Montserrat"/>
                <a:ea typeface="Montserrat"/>
                <a:cs typeface="Montserrat"/>
                <a:sym typeface="Montserrat"/>
              </a:rPr>
              <a:t>Key Tools Used:</a:t>
            </a:r>
            <a:endParaRPr b="1">
              <a:solidFill>
                <a:schemeClr val="accent2"/>
              </a:solidFill>
              <a:latin typeface="Montserrat"/>
              <a:ea typeface="Montserrat"/>
              <a:cs typeface="Montserrat"/>
              <a:sym typeface="Montserrat"/>
            </a:endParaRPr>
          </a:p>
          <a:p>
            <a:pPr marL="0" lvl="0" indent="0" algn="l" rtl="0">
              <a:spcBef>
                <a:spcPts val="0"/>
              </a:spcBef>
              <a:spcAft>
                <a:spcPts val="0"/>
              </a:spcAft>
              <a:buNone/>
            </a:pPr>
            <a:r>
              <a:rPr lang="en" b="1">
                <a:solidFill>
                  <a:schemeClr val="accent2"/>
                </a:solidFill>
                <a:latin typeface="Montserrat"/>
                <a:ea typeface="Montserrat"/>
                <a:cs typeface="Montserrat"/>
                <a:sym typeface="Montserrat"/>
              </a:rPr>
              <a:t>Selenium </a:t>
            </a:r>
            <a:endParaRPr b="1">
              <a:solidFill>
                <a:schemeClr val="accent2"/>
              </a:solidFill>
              <a:latin typeface="Montserrat"/>
              <a:ea typeface="Montserrat"/>
              <a:cs typeface="Montserrat"/>
              <a:sym typeface="Montserrat"/>
            </a:endParaRPr>
          </a:p>
        </p:txBody>
      </p:sp>
      <p:pic>
        <p:nvPicPr>
          <p:cNvPr id="386" name="Google Shape;386;p39"/>
          <p:cNvPicPr preferRelativeResize="0"/>
          <p:nvPr/>
        </p:nvPicPr>
        <p:blipFill>
          <a:blip r:embed="rId4">
            <a:alphaModFix/>
          </a:blip>
          <a:stretch>
            <a:fillRect/>
          </a:stretch>
        </p:blipFill>
        <p:spPr>
          <a:xfrm>
            <a:off x="672175" y="1003500"/>
            <a:ext cx="4821299" cy="3981825"/>
          </a:xfrm>
          <a:prstGeom prst="rect">
            <a:avLst/>
          </a:prstGeom>
          <a:noFill/>
          <a:ln>
            <a:noFill/>
          </a:ln>
        </p:spPr>
      </p:pic>
      <p:sp>
        <p:nvSpPr>
          <p:cNvPr id="387" name="Google Shape;387;p39"/>
          <p:cNvSpPr/>
          <p:nvPr/>
        </p:nvSpPr>
        <p:spPr>
          <a:xfrm>
            <a:off x="5723225" y="2455175"/>
            <a:ext cx="2867100" cy="24516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Obtaining fields:</a:t>
            </a:r>
            <a:endParaRPr b="1">
              <a:solidFill>
                <a:schemeClr val="lt1"/>
              </a:solidFill>
            </a:endParaRPr>
          </a:p>
          <a:p>
            <a:pPr marL="457200" lvl="0" indent="-317500" algn="l" rtl="0">
              <a:spcBef>
                <a:spcPts val="0"/>
              </a:spcBef>
              <a:spcAft>
                <a:spcPts val="0"/>
              </a:spcAft>
              <a:buClr>
                <a:schemeClr val="lt1"/>
              </a:buClr>
              <a:buSzPts val="1400"/>
              <a:buChar char="-"/>
            </a:pPr>
            <a:r>
              <a:rPr lang="en" b="1">
                <a:solidFill>
                  <a:schemeClr val="lt1"/>
                </a:solidFill>
              </a:rPr>
              <a:t>Hackathon name</a:t>
            </a:r>
            <a:endParaRPr b="1">
              <a:solidFill>
                <a:schemeClr val="lt1"/>
              </a:solidFill>
            </a:endParaRPr>
          </a:p>
          <a:p>
            <a:pPr marL="457200" lvl="0" indent="-317500" algn="l" rtl="0">
              <a:spcBef>
                <a:spcPts val="0"/>
              </a:spcBef>
              <a:spcAft>
                <a:spcPts val="0"/>
              </a:spcAft>
              <a:buClr>
                <a:schemeClr val="lt1"/>
              </a:buClr>
              <a:buSzPts val="1400"/>
              <a:buChar char="-"/>
            </a:pPr>
            <a:r>
              <a:rPr lang="en" b="1">
                <a:solidFill>
                  <a:schemeClr val="lt1"/>
                </a:solidFill>
              </a:rPr>
              <a:t>Number of participants</a:t>
            </a:r>
            <a:endParaRPr b="1">
              <a:solidFill>
                <a:schemeClr val="lt1"/>
              </a:solidFill>
            </a:endParaRPr>
          </a:p>
          <a:p>
            <a:pPr marL="457200" lvl="0" indent="-317500" algn="l" rtl="0">
              <a:spcBef>
                <a:spcPts val="0"/>
              </a:spcBef>
              <a:spcAft>
                <a:spcPts val="0"/>
              </a:spcAft>
              <a:buClr>
                <a:schemeClr val="lt1"/>
              </a:buClr>
              <a:buSzPts val="1400"/>
              <a:buChar char="-"/>
            </a:pPr>
            <a:r>
              <a:rPr lang="en" b="1">
                <a:solidFill>
                  <a:schemeClr val="lt1"/>
                </a:solidFill>
              </a:rPr>
              <a:t>Value of Prizes</a:t>
            </a:r>
            <a:endParaRPr b="1">
              <a:solidFill>
                <a:schemeClr val="lt1"/>
              </a:solidFill>
            </a:endParaRPr>
          </a:p>
          <a:p>
            <a:pPr marL="457200" lvl="0" indent="-317500" algn="l" rtl="0">
              <a:spcBef>
                <a:spcPts val="0"/>
              </a:spcBef>
              <a:spcAft>
                <a:spcPts val="0"/>
              </a:spcAft>
              <a:buClr>
                <a:schemeClr val="lt1"/>
              </a:buClr>
              <a:buSzPts val="1400"/>
              <a:buChar char="-"/>
            </a:pPr>
            <a:r>
              <a:rPr lang="en" b="1">
                <a:solidFill>
                  <a:schemeClr val="lt1"/>
                </a:solidFill>
              </a:rPr>
              <a:t>Interests</a:t>
            </a:r>
            <a:endParaRPr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0"/>
          <p:cNvPicPr preferRelativeResize="0"/>
          <p:nvPr/>
        </p:nvPicPr>
        <p:blipFill>
          <a:blip r:embed="rId3">
            <a:alphaModFix/>
          </a:blip>
          <a:stretch>
            <a:fillRect/>
          </a:stretch>
        </p:blipFill>
        <p:spPr>
          <a:xfrm>
            <a:off x="201226" y="1166150"/>
            <a:ext cx="8741550" cy="3576078"/>
          </a:xfrm>
          <a:prstGeom prst="rect">
            <a:avLst/>
          </a:prstGeom>
          <a:noFill/>
          <a:ln>
            <a:noFill/>
          </a:ln>
        </p:spPr>
      </p:pic>
      <p:sp>
        <p:nvSpPr>
          <p:cNvPr id="393" name="Google Shape;393;p40"/>
          <p:cNvSpPr/>
          <p:nvPr/>
        </p:nvSpPr>
        <p:spPr>
          <a:xfrm>
            <a:off x="2864150" y="2765750"/>
            <a:ext cx="1240800" cy="2544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4" name="Google Shape;394;p40"/>
          <p:cNvSpPr/>
          <p:nvPr/>
        </p:nvSpPr>
        <p:spPr>
          <a:xfrm>
            <a:off x="2814275" y="3173350"/>
            <a:ext cx="951600" cy="1515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5" name="Google Shape;395;p40"/>
          <p:cNvSpPr/>
          <p:nvPr/>
        </p:nvSpPr>
        <p:spPr>
          <a:xfrm>
            <a:off x="3306525" y="3021050"/>
            <a:ext cx="909300" cy="1515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6" name="Google Shape;396;p40"/>
          <p:cNvSpPr/>
          <p:nvPr/>
        </p:nvSpPr>
        <p:spPr>
          <a:xfrm>
            <a:off x="4307875" y="3070450"/>
            <a:ext cx="716100" cy="3555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7" name="Google Shape;397;p40"/>
          <p:cNvSpPr txBox="1">
            <a:spLocks noGrp="1"/>
          </p:cNvSpPr>
          <p:nvPr>
            <p:ph type="title"/>
          </p:nvPr>
        </p:nvSpPr>
        <p:spPr>
          <a:xfrm>
            <a:off x="672175" y="381775"/>
            <a:ext cx="7809000" cy="53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Insights and Findings - Data Collection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1"/>
          <p:cNvSpPr/>
          <p:nvPr/>
        </p:nvSpPr>
        <p:spPr>
          <a:xfrm>
            <a:off x="4417550" y="1941588"/>
            <a:ext cx="4621800" cy="22518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03" name="Google Shape;403;p41"/>
          <p:cNvSpPr txBox="1">
            <a:spLocks noGrp="1"/>
          </p:cNvSpPr>
          <p:nvPr>
            <p:ph type="title"/>
          </p:nvPr>
        </p:nvSpPr>
        <p:spPr>
          <a:xfrm>
            <a:off x="672175" y="116100"/>
            <a:ext cx="4519500" cy="80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Insight from DEVPOST</a:t>
            </a:r>
            <a:endParaRPr/>
          </a:p>
        </p:txBody>
      </p:sp>
      <p:sp>
        <p:nvSpPr>
          <p:cNvPr id="404" name="Google Shape;404;p41"/>
          <p:cNvSpPr txBox="1"/>
          <p:nvPr/>
        </p:nvSpPr>
        <p:spPr>
          <a:xfrm>
            <a:off x="605423" y="917225"/>
            <a:ext cx="61626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A Specialised Global Hackathon Repository</a:t>
            </a:r>
            <a:endParaRPr sz="1700" b="1">
              <a:latin typeface="Roboto"/>
              <a:ea typeface="Roboto"/>
              <a:cs typeface="Roboto"/>
              <a:sym typeface="Roboto"/>
            </a:endParaRPr>
          </a:p>
        </p:txBody>
      </p:sp>
      <p:pic>
        <p:nvPicPr>
          <p:cNvPr id="405" name="Google Shape;405;p41"/>
          <p:cNvPicPr preferRelativeResize="0"/>
          <p:nvPr/>
        </p:nvPicPr>
        <p:blipFill>
          <a:blip r:embed="rId3">
            <a:alphaModFix/>
          </a:blip>
          <a:stretch>
            <a:fillRect/>
          </a:stretch>
        </p:blipFill>
        <p:spPr>
          <a:xfrm>
            <a:off x="5687300" y="287613"/>
            <a:ext cx="2292801" cy="629625"/>
          </a:xfrm>
          <a:prstGeom prst="rect">
            <a:avLst/>
          </a:prstGeom>
          <a:noFill/>
          <a:ln>
            <a:noFill/>
          </a:ln>
        </p:spPr>
      </p:pic>
      <p:pic>
        <p:nvPicPr>
          <p:cNvPr id="406" name="Google Shape;406;p41"/>
          <p:cNvPicPr preferRelativeResize="0"/>
          <p:nvPr/>
        </p:nvPicPr>
        <p:blipFill>
          <a:blip r:embed="rId4">
            <a:alphaModFix/>
          </a:blip>
          <a:stretch>
            <a:fillRect/>
          </a:stretch>
        </p:blipFill>
        <p:spPr>
          <a:xfrm>
            <a:off x="152400" y="1516025"/>
            <a:ext cx="3946998" cy="3475074"/>
          </a:xfrm>
          <a:prstGeom prst="rect">
            <a:avLst/>
          </a:prstGeom>
          <a:noFill/>
          <a:ln>
            <a:noFill/>
          </a:ln>
        </p:spPr>
      </p:pic>
      <p:sp>
        <p:nvSpPr>
          <p:cNvPr id="407" name="Google Shape;407;p41"/>
          <p:cNvSpPr txBox="1"/>
          <p:nvPr/>
        </p:nvSpPr>
        <p:spPr>
          <a:xfrm>
            <a:off x="4468700" y="2116638"/>
            <a:ext cx="4519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The larger the prize pool (monetary value) the higher the number of participants in that hackathon</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If we calculate intangible material benefits such as internship opportunities, we observe that hackathons that are likely to be tied to employments or internship opportunities are likely to have a huge number of participants. </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300"/>
              <a:t>TOPIC MODELLING</a:t>
            </a:r>
            <a:endParaRPr sz="3400"/>
          </a:p>
          <a:p>
            <a:pPr marL="0" lvl="0" indent="0" algn="r" rtl="0">
              <a:spcBef>
                <a:spcPts val="0"/>
              </a:spcBef>
              <a:spcAft>
                <a:spcPts val="0"/>
              </a:spcAft>
              <a:buNone/>
            </a:pPr>
            <a:endParaRPr sz="1800"/>
          </a:p>
        </p:txBody>
      </p:sp>
      <p:sp>
        <p:nvSpPr>
          <p:cNvPr id="413" name="Google Shape;413;p42"/>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72175" y="123425"/>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 of contents</a:t>
            </a:r>
            <a:endParaRPr/>
          </a:p>
        </p:txBody>
      </p:sp>
      <p:grpSp>
        <p:nvGrpSpPr>
          <p:cNvPr id="141" name="Google Shape;141;p25"/>
          <p:cNvGrpSpPr/>
          <p:nvPr/>
        </p:nvGrpSpPr>
        <p:grpSpPr>
          <a:xfrm>
            <a:off x="1285899" y="672132"/>
            <a:ext cx="1811487" cy="1427111"/>
            <a:chOff x="1071013" y="1206550"/>
            <a:chExt cx="1938042" cy="1631171"/>
          </a:xfrm>
        </p:grpSpPr>
        <p:sp>
          <p:nvSpPr>
            <p:cNvPr id="142" name="Google Shape;142;p25"/>
            <p:cNvSpPr/>
            <p:nvPr/>
          </p:nvSpPr>
          <p:spPr>
            <a:xfrm>
              <a:off x="2380975" y="2583065"/>
              <a:ext cx="628006" cy="254656"/>
            </a:xfrm>
            <a:custGeom>
              <a:avLst/>
              <a:gdLst/>
              <a:ahLst/>
              <a:cxnLst/>
              <a:rect l="l" t="t" r="r" b="b"/>
              <a:pathLst>
                <a:path w="20587" h="8348" extrusionOk="0">
                  <a:moveTo>
                    <a:pt x="1" y="1"/>
                  </a:moveTo>
                  <a:lnTo>
                    <a:pt x="1" y="8347"/>
                  </a:lnTo>
                  <a:lnTo>
                    <a:pt x="16598" y="1608"/>
                  </a:lnTo>
                  <a:lnTo>
                    <a:pt x="20587"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p:nvPr/>
          </p:nvSpPr>
          <p:spPr>
            <a:xfrm>
              <a:off x="1107311" y="1577438"/>
              <a:ext cx="1901743" cy="1005719"/>
            </a:xfrm>
            <a:custGeom>
              <a:avLst/>
              <a:gdLst/>
              <a:ahLst/>
              <a:cxnLst/>
              <a:rect l="l" t="t" r="r" b="b"/>
              <a:pathLst>
                <a:path w="62342" h="32969" extrusionOk="0">
                  <a:moveTo>
                    <a:pt x="1" y="1"/>
                  </a:moveTo>
                  <a:lnTo>
                    <a:pt x="1" y="29159"/>
                  </a:lnTo>
                  <a:cubicBezTo>
                    <a:pt x="1" y="31254"/>
                    <a:pt x="1715" y="32969"/>
                    <a:pt x="3811" y="32969"/>
                  </a:cubicBezTo>
                  <a:lnTo>
                    <a:pt x="62342" y="32969"/>
                  </a:lnTo>
                  <a:lnTo>
                    <a:pt x="62342" y="3811"/>
                  </a:lnTo>
                  <a:cubicBezTo>
                    <a:pt x="62342" y="1715"/>
                    <a:pt x="60639" y="1"/>
                    <a:pt x="5853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a:off x="2346476" y="2425822"/>
              <a:ext cx="543020" cy="54878"/>
            </a:xfrm>
            <a:custGeom>
              <a:avLst/>
              <a:gdLst/>
              <a:ahLst/>
              <a:cxnLst/>
              <a:rect l="l" t="t" r="r" b="b"/>
              <a:pathLst>
                <a:path w="17801" h="1799" extrusionOk="0">
                  <a:moveTo>
                    <a:pt x="906" y="0"/>
                  </a:moveTo>
                  <a:cubicBezTo>
                    <a:pt x="406" y="0"/>
                    <a:pt x="1" y="405"/>
                    <a:pt x="1" y="905"/>
                  </a:cubicBezTo>
                  <a:cubicBezTo>
                    <a:pt x="1" y="1393"/>
                    <a:pt x="406" y="1798"/>
                    <a:pt x="906" y="1798"/>
                  </a:cubicBezTo>
                  <a:lnTo>
                    <a:pt x="16908" y="1798"/>
                  </a:lnTo>
                  <a:cubicBezTo>
                    <a:pt x="17396" y="1798"/>
                    <a:pt x="17801" y="1393"/>
                    <a:pt x="17801" y="905"/>
                  </a:cubicBezTo>
                  <a:cubicBezTo>
                    <a:pt x="17801" y="405"/>
                    <a:pt x="17396" y="0"/>
                    <a:pt x="16908"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p:nvPr/>
          </p:nvSpPr>
          <p:spPr>
            <a:xfrm>
              <a:off x="2380975" y="2583065"/>
              <a:ext cx="628006" cy="49083"/>
            </a:xfrm>
            <a:custGeom>
              <a:avLst/>
              <a:gdLst/>
              <a:ahLst/>
              <a:cxnLst/>
              <a:rect l="l" t="t" r="r" b="b"/>
              <a:pathLst>
                <a:path w="20587" h="1609" extrusionOk="0">
                  <a:moveTo>
                    <a:pt x="1" y="1"/>
                  </a:moveTo>
                  <a:lnTo>
                    <a:pt x="1" y="1608"/>
                  </a:lnTo>
                  <a:lnTo>
                    <a:pt x="20587" y="1"/>
                  </a:ln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p:nvPr/>
          </p:nvSpPr>
          <p:spPr>
            <a:xfrm>
              <a:off x="1107311" y="1577438"/>
              <a:ext cx="787456" cy="416607"/>
            </a:xfrm>
            <a:custGeom>
              <a:avLst/>
              <a:gdLst/>
              <a:ahLst/>
              <a:cxnLst/>
              <a:rect l="l" t="t" r="r" b="b"/>
              <a:pathLst>
                <a:path w="25814" h="13657" extrusionOk="0">
                  <a:moveTo>
                    <a:pt x="1" y="1"/>
                  </a:moveTo>
                  <a:lnTo>
                    <a:pt x="1" y="6227"/>
                  </a:lnTo>
                  <a:cubicBezTo>
                    <a:pt x="644" y="7478"/>
                    <a:pt x="1489" y="8633"/>
                    <a:pt x="2513" y="9656"/>
                  </a:cubicBezTo>
                  <a:cubicBezTo>
                    <a:pt x="5085" y="12240"/>
                    <a:pt x="8514" y="13657"/>
                    <a:pt x="12157" y="13657"/>
                  </a:cubicBezTo>
                  <a:cubicBezTo>
                    <a:pt x="15812" y="13657"/>
                    <a:pt x="19241" y="12240"/>
                    <a:pt x="21813" y="9656"/>
                  </a:cubicBezTo>
                  <a:cubicBezTo>
                    <a:pt x="24397" y="7085"/>
                    <a:pt x="25814" y="3644"/>
                    <a:pt x="25814" y="1"/>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5"/>
            <p:cNvSpPr/>
            <p:nvPr/>
          </p:nvSpPr>
          <p:spPr>
            <a:xfrm>
              <a:off x="1071013" y="1206550"/>
              <a:ext cx="814300" cy="741851"/>
            </a:xfrm>
            <a:custGeom>
              <a:avLst/>
              <a:gdLst/>
              <a:ahLst/>
              <a:cxnLst/>
              <a:rect l="l" t="t" r="r" b="b"/>
              <a:pathLst>
                <a:path w="26694" h="24319" extrusionOk="0">
                  <a:moveTo>
                    <a:pt x="13353" y="0"/>
                  </a:moveTo>
                  <a:cubicBezTo>
                    <a:pt x="10240" y="0"/>
                    <a:pt x="7126" y="1188"/>
                    <a:pt x="4751" y="3563"/>
                  </a:cubicBezTo>
                  <a:cubicBezTo>
                    <a:pt x="0" y="8314"/>
                    <a:pt x="0" y="16017"/>
                    <a:pt x="4751" y="20756"/>
                  </a:cubicBezTo>
                  <a:cubicBezTo>
                    <a:pt x="7126" y="23131"/>
                    <a:pt x="10240" y="24319"/>
                    <a:pt x="13353" y="24319"/>
                  </a:cubicBezTo>
                  <a:cubicBezTo>
                    <a:pt x="16466" y="24319"/>
                    <a:pt x="19580" y="23131"/>
                    <a:pt x="21955" y="20756"/>
                  </a:cubicBezTo>
                  <a:cubicBezTo>
                    <a:pt x="26694" y="16017"/>
                    <a:pt x="26694" y="8314"/>
                    <a:pt x="21955" y="3563"/>
                  </a:cubicBezTo>
                  <a:cubicBezTo>
                    <a:pt x="19580" y="1188"/>
                    <a:pt x="16466" y="0"/>
                    <a:pt x="13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5"/>
            <p:cNvSpPr/>
            <p:nvPr/>
          </p:nvSpPr>
          <p:spPr>
            <a:xfrm>
              <a:off x="1111673" y="1243581"/>
              <a:ext cx="732974" cy="667785"/>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01</a:t>
              </a:r>
              <a:endParaRPr sz="3000"/>
            </a:p>
          </p:txBody>
        </p:sp>
        <p:sp>
          <p:nvSpPr>
            <p:cNvPr id="149" name="Google Shape;149;p25"/>
            <p:cNvSpPr/>
            <p:nvPr/>
          </p:nvSpPr>
          <p:spPr>
            <a:xfrm>
              <a:off x="1107311" y="2407306"/>
              <a:ext cx="1901743" cy="175800"/>
            </a:xfrm>
            <a:custGeom>
              <a:avLst/>
              <a:gdLst/>
              <a:ahLst/>
              <a:cxnLst/>
              <a:rect l="l" t="t" r="r" b="b"/>
              <a:pathLst>
                <a:path w="62342" h="5763" extrusionOk="0">
                  <a:moveTo>
                    <a:pt x="1" y="0"/>
                  </a:moveTo>
                  <a:lnTo>
                    <a:pt x="1" y="1953"/>
                  </a:lnTo>
                  <a:cubicBezTo>
                    <a:pt x="1" y="4048"/>
                    <a:pt x="1703" y="5763"/>
                    <a:pt x="3811" y="5763"/>
                  </a:cubicBezTo>
                  <a:lnTo>
                    <a:pt x="62342" y="5763"/>
                  </a:lnTo>
                  <a:lnTo>
                    <a:pt x="62342" y="3810"/>
                  </a:lnTo>
                  <a:lnTo>
                    <a:pt x="3811" y="3810"/>
                  </a:lnTo>
                  <a:cubicBezTo>
                    <a:pt x="1703" y="3810"/>
                    <a:pt x="1" y="2108"/>
                    <a:pt x="1"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txBox="1"/>
            <p:nvPr/>
          </p:nvSpPr>
          <p:spPr>
            <a:xfrm>
              <a:off x="1200323" y="1953212"/>
              <a:ext cx="1808400" cy="36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Recap</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Dell Technologies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1" name="Google Shape;151;p25"/>
          <p:cNvGrpSpPr/>
          <p:nvPr/>
        </p:nvGrpSpPr>
        <p:grpSpPr>
          <a:xfrm>
            <a:off x="1285899" y="1953278"/>
            <a:ext cx="1811487" cy="1427112"/>
            <a:chOff x="1071013" y="2670884"/>
            <a:chExt cx="1938042" cy="1631171"/>
          </a:xfrm>
        </p:grpSpPr>
        <p:sp>
          <p:nvSpPr>
            <p:cNvPr id="152" name="Google Shape;152;p25"/>
            <p:cNvSpPr/>
            <p:nvPr/>
          </p:nvSpPr>
          <p:spPr>
            <a:xfrm>
              <a:off x="2380975" y="4047033"/>
              <a:ext cx="628006" cy="255022"/>
            </a:xfrm>
            <a:custGeom>
              <a:avLst/>
              <a:gdLst/>
              <a:ahLst/>
              <a:cxnLst/>
              <a:rect l="l" t="t" r="r" b="b"/>
              <a:pathLst>
                <a:path w="20587" h="8360" extrusionOk="0">
                  <a:moveTo>
                    <a:pt x="1" y="1"/>
                  </a:moveTo>
                  <a:lnTo>
                    <a:pt x="1" y="8359"/>
                  </a:lnTo>
                  <a:lnTo>
                    <a:pt x="16598" y="1620"/>
                  </a:lnTo>
                  <a:lnTo>
                    <a:pt x="20587"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1107311" y="3041771"/>
              <a:ext cx="1901743" cy="1005353"/>
            </a:xfrm>
            <a:custGeom>
              <a:avLst/>
              <a:gdLst/>
              <a:ahLst/>
              <a:cxnLst/>
              <a:rect l="l" t="t" r="r" b="b"/>
              <a:pathLst>
                <a:path w="62342" h="32957" extrusionOk="0">
                  <a:moveTo>
                    <a:pt x="1" y="0"/>
                  </a:moveTo>
                  <a:lnTo>
                    <a:pt x="1" y="29147"/>
                  </a:lnTo>
                  <a:cubicBezTo>
                    <a:pt x="1" y="31254"/>
                    <a:pt x="1715" y="32957"/>
                    <a:pt x="3811" y="32957"/>
                  </a:cubicBezTo>
                  <a:lnTo>
                    <a:pt x="62342" y="32957"/>
                  </a:lnTo>
                  <a:lnTo>
                    <a:pt x="62342" y="3810"/>
                  </a:lnTo>
                  <a:cubicBezTo>
                    <a:pt x="62342" y="1703"/>
                    <a:pt x="60639" y="0"/>
                    <a:pt x="5853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2380975" y="4047033"/>
              <a:ext cx="628006" cy="49449"/>
            </a:xfrm>
            <a:custGeom>
              <a:avLst/>
              <a:gdLst/>
              <a:ahLst/>
              <a:cxnLst/>
              <a:rect l="l" t="t" r="r" b="b"/>
              <a:pathLst>
                <a:path w="20587" h="1621" extrusionOk="0">
                  <a:moveTo>
                    <a:pt x="1" y="1"/>
                  </a:moveTo>
                  <a:lnTo>
                    <a:pt x="1" y="1620"/>
                  </a:lnTo>
                  <a:lnTo>
                    <a:pt x="20587" y="1"/>
                  </a:lnTo>
                  <a:close/>
                </a:path>
              </a:pathLst>
            </a:custGeom>
            <a:solidFill>
              <a:srgbClr val="202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a:off x="1107311" y="3041771"/>
              <a:ext cx="787456" cy="416607"/>
            </a:xfrm>
            <a:custGeom>
              <a:avLst/>
              <a:gdLst/>
              <a:ahLst/>
              <a:cxnLst/>
              <a:rect l="l" t="t" r="r" b="b"/>
              <a:pathLst>
                <a:path w="25814" h="13657" extrusionOk="0">
                  <a:moveTo>
                    <a:pt x="1" y="0"/>
                  </a:moveTo>
                  <a:lnTo>
                    <a:pt x="1" y="6215"/>
                  </a:lnTo>
                  <a:cubicBezTo>
                    <a:pt x="644" y="7478"/>
                    <a:pt x="1489" y="8632"/>
                    <a:pt x="2513" y="9656"/>
                  </a:cubicBezTo>
                  <a:cubicBezTo>
                    <a:pt x="5085" y="12228"/>
                    <a:pt x="8514" y="13657"/>
                    <a:pt x="12157" y="13657"/>
                  </a:cubicBezTo>
                  <a:cubicBezTo>
                    <a:pt x="15812" y="13657"/>
                    <a:pt x="19241" y="12228"/>
                    <a:pt x="21813" y="9656"/>
                  </a:cubicBezTo>
                  <a:cubicBezTo>
                    <a:pt x="24397" y="7073"/>
                    <a:pt x="25814" y="3644"/>
                    <a:pt x="25814"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1071013" y="2670884"/>
              <a:ext cx="814300" cy="741851"/>
            </a:xfrm>
            <a:custGeom>
              <a:avLst/>
              <a:gdLst/>
              <a:ahLst/>
              <a:cxnLst/>
              <a:rect l="l" t="t" r="r" b="b"/>
              <a:pathLst>
                <a:path w="26694" h="24319" extrusionOk="0">
                  <a:moveTo>
                    <a:pt x="13353" y="0"/>
                  </a:moveTo>
                  <a:cubicBezTo>
                    <a:pt x="10240" y="0"/>
                    <a:pt x="7126" y="1188"/>
                    <a:pt x="4751" y="3563"/>
                  </a:cubicBezTo>
                  <a:cubicBezTo>
                    <a:pt x="0" y="8314"/>
                    <a:pt x="0" y="16005"/>
                    <a:pt x="4751" y="20756"/>
                  </a:cubicBezTo>
                  <a:cubicBezTo>
                    <a:pt x="7126" y="23131"/>
                    <a:pt x="10240" y="24319"/>
                    <a:pt x="13353" y="24319"/>
                  </a:cubicBezTo>
                  <a:cubicBezTo>
                    <a:pt x="16466" y="24319"/>
                    <a:pt x="19580" y="23131"/>
                    <a:pt x="21955" y="20756"/>
                  </a:cubicBezTo>
                  <a:cubicBezTo>
                    <a:pt x="26694" y="16005"/>
                    <a:pt x="26694" y="8314"/>
                    <a:pt x="21955" y="3563"/>
                  </a:cubicBezTo>
                  <a:cubicBezTo>
                    <a:pt x="19580" y="1188"/>
                    <a:pt x="16466" y="0"/>
                    <a:pt x="13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1111673" y="2707915"/>
              <a:ext cx="732974" cy="667785"/>
            </a:xfrm>
            <a:custGeom>
              <a:avLst/>
              <a:gdLst/>
              <a:ahLst/>
              <a:cxnLst/>
              <a:rect l="l" t="t" r="r" b="b"/>
              <a:pathLst>
                <a:path w="24028" h="21891" extrusionOk="0">
                  <a:moveTo>
                    <a:pt x="12014" y="1"/>
                  </a:moveTo>
                  <a:cubicBezTo>
                    <a:pt x="9213" y="1"/>
                    <a:pt x="6412" y="1069"/>
                    <a:pt x="4275" y="3206"/>
                  </a:cubicBezTo>
                  <a:cubicBezTo>
                    <a:pt x="1" y="7481"/>
                    <a:pt x="1" y="14410"/>
                    <a:pt x="4275" y="18684"/>
                  </a:cubicBezTo>
                  <a:cubicBezTo>
                    <a:pt x="6412" y="20822"/>
                    <a:pt x="9213" y="21890"/>
                    <a:pt x="12014" y="21890"/>
                  </a:cubicBezTo>
                  <a:cubicBezTo>
                    <a:pt x="14815" y="21890"/>
                    <a:pt x="17616" y="20822"/>
                    <a:pt x="19753" y="18684"/>
                  </a:cubicBezTo>
                  <a:cubicBezTo>
                    <a:pt x="24027" y="14410"/>
                    <a:pt x="24027" y="7481"/>
                    <a:pt x="19753" y="3206"/>
                  </a:cubicBezTo>
                  <a:cubicBezTo>
                    <a:pt x="17616" y="1069"/>
                    <a:pt x="14815" y="1"/>
                    <a:pt x="12014" y="1"/>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04</a:t>
              </a:r>
              <a:endParaRPr sz="3000"/>
            </a:p>
          </p:txBody>
        </p:sp>
        <p:sp>
          <p:nvSpPr>
            <p:cNvPr id="158" name="Google Shape;158;p25"/>
            <p:cNvSpPr/>
            <p:nvPr/>
          </p:nvSpPr>
          <p:spPr>
            <a:xfrm>
              <a:off x="1107311" y="3871274"/>
              <a:ext cx="1901743" cy="175800"/>
            </a:xfrm>
            <a:custGeom>
              <a:avLst/>
              <a:gdLst/>
              <a:ahLst/>
              <a:cxnLst/>
              <a:rect l="l" t="t" r="r" b="b"/>
              <a:pathLst>
                <a:path w="62342" h="5763" extrusionOk="0">
                  <a:moveTo>
                    <a:pt x="1" y="0"/>
                  </a:moveTo>
                  <a:lnTo>
                    <a:pt x="1" y="1953"/>
                  </a:lnTo>
                  <a:cubicBezTo>
                    <a:pt x="1" y="4060"/>
                    <a:pt x="1703" y="5763"/>
                    <a:pt x="3811" y="5763"/>
                  </a:cubicBezTo>
                  <a:lnTo>
                    <a:pt x="62342" y="5763"/>
                  </a:lnTo>
                  <a:lnTo>
                    <a:pt x="62342" y="3810"/>
                  </a:lnTo>
                  <a:lnTo>
                    <a:pt x="3811" y="3810"/>
                  </a:lnTo>
                  <a:cubicBezTo>
                    <a:pt x="1703" y="3810"/>
                    <a:pt x="1" y="2108"/>
                    <a:pt x="1"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a:off x="2346476" y="3904309"/>
              <a:ext cx="543020" cy="54878"/>
            </a:xfrm>
            <a:custGeom>
              <a:avLst/>
              <a:gdLst/>
              <a:ahLst/>
              <a:cxnLst/>
              <a:rect l="l" t="t" r="r" b="b"/>
              <a:pathLst>
                <a:path w="17801" h="1799" extrusionOk="0">
                  <a:moveTo>
                    <a:pt x="906" y="1"/>
                  </a:moveTo>
                  <a:cubicBezTo>
                    <a:pt x="406" y="1"/>
                    <a:pt x="1" y="406"/>
                    <a:pt x="1" y="894"/>
                  </a:cubicBezTo>
                  <a:cubicBezTo>
                    <a:pt x="1" y="1394"/>
                    <a:pt x="406" y="1799"/>
                    <a:pt x="906" y="1799"/>
                  </a:cubicBezTo>
                  <a:lnTo>
                    <a:pt x="16908" y="1799"/>
                  </a:lnTo>
                  <a:cubicBezTo>
                    <a:pt x="17396" y="1799"/>
                    <a:pt x="17801" y="1394"/>
                    <a:pt x="17801" y="894"/>
                  </a:cubicBezTo>
                  <a:cubicBezTo>
                    <a:pt x="17801" y="406"/>
                    <a:pt x="17396" y="1"/>
                    <a:pt x="16908"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5"/>
          <p:cNvGrpSpPr/>
          <p:nvPr/>
        </p:nvGrpSpPr>
        <p:grpSpPr>
          <a:xfrm>
            <a:off x="3652666" y="1953278"/>
            <a:ext cx="1811174" cy="1427112"/>
            <a:chOff x="3603127" y="2670884"/>
            <a:chExt cx="1937706" cy="1631171"/>
          </a:xfrm>
        </p:grpSpPr>
        <p:sp>
          <p:nvSpPr>
            <p:cNvPr id="161" name="Google Shape;161;p25"/>
            <p:cNvSpPr/>
            <p:nvPr/>
          </p:nvSpPr>
          <p:spPr>
            <a:xfrm>
              <a:off x="4913119" y="4047033"/>
              <a:ext cx="627640" cy="255022"/>
            </a:xfrm>
            <a:custGeom>
              <a:avLst/>
              <a:gdLst/>
              <a:ahLst/>
              <a:cxnLst/>
              <a:rect l="l" t="t" r="r" b="b"/>
              <a:pathLst>
                <a:path w="20575" h="8360" extrusionOk="0">
                  <a:moveTo>
                    <a:pt x="1" y="1"/>
                  </a:moveTo>
                  <a:lnTo>
                    <a:pt x="1" y="8359"/>
                  </a:lnTo>
                  <a:lnTo>
                    <a:pt x="16598" y="1620"/>
                  </a:lnTo>
                  <a:lnTo>
                    <a:pt x="20575" y="1"/>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a:off x="3639456" y="3041771"/>
              <a:ext cx="1901377" cy="1005353"/>
            </a:xfrm>
            <a:custGeom>
              <a:avLst/>
              <a:gdLst/>
              <a:ahLst/>
              <a:cxnLst/>
              <a:rect l="l" t="t" r="r" b="b"/>
              <a:pathLst>
                <a:path w="62330" h="32957" extrusionOk="0">
                  <a:moveTo>
                    <a:pt x="0" y="0"/>
                  </a:moveTo>
                  <a:lnTo>
                    <a:pt x="0" y="29147"/>
                  </a:lnTo>
                  <a:cubicBezTo>
                    <a:pt x="0" y="31254"/>
                    <a:pt x="1703" y="32957"/>
                    <a:pt x="3810" y="32957"/>
                  </a:cubicBezTo>
                  <a:lnTo>
                    <a:pt x="62330" y="32957"/>
                  </a:lnTo>
                  <a:lnTo>
                    <a:pt x="62330" y="3810"/>
                  </a:lnTo>
                  <a:cubicBezTo>
                    <a:pt x="62330" y="1703"/>
                    <a:pt x="60627" y="0"/>
                    <a:pt x="5853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4913119" y="4047033"/>
              <a:ext cx="627640" cy="49449"/>
            </a:xfrm>
            <a:custGeom>
              <a:avLst/>
              <a:gdLst/>
              <a:ahLst/>
              <a:cxnLst/>
              <a:rect l="l" t="t" r="r" b="b"/>
              <a:pathLst>
                <a:path w="20575" h="1621" extrusionOk="0">
                  <a:moveTo>
                    <a:pt x="1" y="1"/>
                  </a:moveTo>
                  <a:lnTo>
                    <a:pt x="1" y="1620"/>
                  </a:lnTo>
                  <a:lnTo>
                    <a:pt x="20575" y="1"/>
                  </a:lnTo>
                  <a:close/>
                </a:path>
              </a:pathLst>
            </a:custGeom>
            <a:solidFill>
              <a:srgbClr val="C6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3639456" y="3041771"/>
              <a:ext cx="787456" cy="416607"/>
            </a:xfrm>
            <a:custGeom>
              <a:avLst/>
              <a:gdLst/>
              <a:ahLst/>
              <a:cxnLst/>
              <a:rect l="l" t="t" r="r" b="b"/>
              <a:pathLst>
                <a:path w="25814" h="13657" extrusionOk="0">
                  <a:moveTo>
                    <a:pt x="0" y="0"/>
                  </a:moveTo>
                  <a:lnTo>
                    <a:pt x="0" y="6215"/>
                  </a:lnTo>
                  <a:cubicBezTo>
                    <a:pt x="643" y="7478"/>
                    <a:pt x="1477" y="8632"/>
                    <a:pt x="2513" y="9656"/>
                  </a:cubicBezTo>
                  <a:cubicBezTo>
                    <a:pt x="5084" y="12228"/>
                    <a:pt x="8513" y="13657"/>
                    <a:pt x="12157" y="13657"/>
                  </a:cubicBezTo>
                  <a:cubicBezTo>
                    <a:pt x="15800" y="13657"/>
                    <a:pt x="19241" y="12228"/>
                    <a:pt x="21813" y="9656"/>
                  </a:cubicBezTo>
                  <a:cubicBezTo>
                    <a:pt x="24396" y="7073"/>
                    <a:pt x="25813" y="3644"/>
                    <a:pt x="25813"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3603127" y="2670884"/>
              <a:ext cx="814331" cy="741851"/>
            </a:xfrm>
            <a:custGeom>
              <a:avLst/>
              <a:gdLst/>
              <a:ahLst/>
              <a:cxnLst/>
              <a:rect l="l" t="t" r="r" b="b"/>
              <a:pathLst>
                <a:path w="26695" h="24319" extrusionOk="0">
                  <a:moveTo>
                    <a:pt x="13352" y="0"/>
                  </a:moveTo>
                  <a:cubicBezTo>
                    <a:pt x="10240" y="0"/>
                    <a:pt x="7127" y="1188"/>
                    <a:pt x="4751" y="3563"/>
                  </a:cubicBezTo>
                  <a:cubicBezTo>
                    <a:pt x="1" y="8314"/>
                    <a:pt x="1" y="16005"/>
                    <a:pt x="4751" y="20756"/>
                  </a:cubicBezTo>
                  <a:cubicBezTo>
                    <a:pt x="7127" y="23131"/>
                    <a:pt x="10240" y="24319"/>
                    <a:pt x="13352" y="24319"/>
                  </a:cubicBezTo>
                  <a:cubicBezTo>
                    <a:pt x="16464" y="24319"/>
                    <a:pt x="19575" y="23131"/>
                    <a:pt x="21944" y="20756"/>
                  </a:cubicBezTo>
                  <a:cubicBezTo>
                    <a:pt x="26695" y="16005"/>
                    <a:pt x="26695" y="8314"/>
                    <a:pt x="21944" y="3563"/>
                  </a:cubicBezTo>
                  <a:cubicBezTo>
                    <a:pt x="19575" y="1188"/>
                    <a:pt x="16464" y="0"/>
                    <a:pt x="13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a:off x="3643818" y="2707915"/>
              <a:ext cx="732974" cy="667785"/>
            </a:xfrm>
            <a:custGeom>
              <a:avLst/>
              <a:gdLst/>
              <a:ahLst/>
              <a:cxnLst/>
              <a:rect l="l" t="t" r="r" b="b"/>
              <a:pathLst>
                <a:path w="24028" h="21891" extrusionOk="0">
                  <a:moveTo>
                    <a:pt x="12014" y="1"/>
                  </a:moveTo>
                  <a:cubicBezTo>
                    <a:pt x="9213" y="1"/>
                    <a:pt x="6412" y="1069"/>
                    <a:pt x="4275" y="3206"/>
                  </a:cubicBezTo>
                  <a:cubicBezTo>
                    <a:pt x="0" y="7481"/>
                    <a:pt x="0" y="14410"/>
                    <a:pt x="4275" y="18684"/>
                  </a:cubicBezTo>
                  <a:cubicBezTo>
                    <a:pt x="6412" y="20822"/>
                    <a:pt x="9213" y="21890"/>
                    <a:pt x="12014" y="21890"/>
                  </a:cubicBezTo>
                  <a:cubicBezTo>
                    <a:pt x="14815" y="21890"/>
                    <a:pt x="17616" y="20822"/>
                    <a:pt x="19753" y="18684"/>
                  </a:cubicBezTo>
                  <a:cubicBezTo>
                    <a:pt x="24027" y="14410"/>
                    <a:pt x="24027" y="7481"/>
                    <a:pt x="19753" y="3206"/>
                  </a:cubicBezTo>
                  <a:cubicBezTo>
                    <a:pt x="17616" y="1069"/>
                    <a:pt x="14815" y="1"/>
                    <a:pt x="12014"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05</a:t>
              </a:r>
              <a:endParaRPr sz="3000"/>
            </a:p>
          </p:txBody>
        </p:sp>
        <p:sp>
          <p:nvSpPr>
            <p:cNvPr id="167" name="Google Shape;167;p25"/>
            <p:cNvSpPr/>
            <p:nvPr/>
          </p:nvSpPr>
          <p:spPr>
            <a:xfrm>
              <a:off x="3639456" y="3871274"/>
              <a:ext cx="1901377" cy="175800"/>
            </a:xfrm>
            <a:custGeom>
              <a:avLst/>
              <a:gdLst/>
              <a:ahLst/>
              <a:cxnLst/>
              <a:rect l="l" t="t" r="r" b="b"/>
              <a:pathLst>
                <a:path w="62330" h="5763" extrusionOk="0">
                  <a:moveTo>
                    <a:pt x="0" y="0"/>
                  </a:moveTo>
                  <a:lnTo>
                    <a:pt x="0" y="1953"/>
                  </a:lnTo>
                  <a:cubicBezTo>
                    <a:pt x="0" y="4060"/>
                    <a:pt x="1703" y="5763"/>
                    <a:pt x="3810" y="5763"/>
                  </a:cubicBezTo>
                  <a:lnTo>
                    <a:pt x="62330" y="5763"/>
                  </a:lnTo>
                  <a:lnTo>
                    <a:pt x="62330" y="3810"/>
                  </a:lnTo>
                  <a:lnTo>
                    <a:pt x="3810" y="3810"/>
                  </a:lnTo>
                  <a:cubicBezTo>
                    <a:pt x="1703" y="3810"/>
                    <a:pt x="0" y="2108"/>
                    <a:pt x="0"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4873526" y="3904309"/>
              <a:ext cx="543020" cy="54878"/>
            </a:xfrm>
            <a:custGeom>
              <a:avLst/>
              <a:gdLst/>
              <a:ahLst/>
              <a:cxnLst/>
              <a:rect l="l" t="t" r="r" b="b"/>
              <a:pathLst>
                <a:path w="17801" h="1799" extrusionOk="0">
                  <a:moveTo>
                    <a:pt x="906" y="1"/>
                  </a:moveTo>
                  <a:cubicBezTo>
                    <a:pt x="406" y="1"/>
                    <a:pt x="1" y="406"/>
                    <a:pt x="1" y="894"/>
                  </a:cubicBezTo>
                  <a:cubicBezTo>
                    <a:pt x="1" y="1394"/>
                    <a:pt x="406" y="1799"/>
                    <a:pt x="906" y="1799"/>
                  </a:cubicBezTo>
                  <a:lnTo>
                    <a:pt x="16896" y="1799"/>
                  </a:lnTo>
                  <a:cubicBezTo>
                    <a:pt x="17396" y="1799"/>
                    <a:pt x="17801" y="1394"/>
                    <a:pt x="17801" y="894"/>
                  </a:cubicBezTo>
                  <a:cubicBezTo>
                    <a:pt x="17801" y="406"/>
                    <a:pt x="17396" y="1"/>
                    <a:pt x="16896"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5"/>
          <p:cNvGrpSpPr/>
          <p:nvPr/>
        </p:nvGrpSpPr>
        <p:grpSpPr>
          <a:xfrm>
            <a:off x="6019462" y="1953278"/>
            <a:ext cx="1811174" cy="1427112"/>
            <a:chOff x="6135271" y="2670884"/>
            <a:chExt cx="1937706" cy="1631171"/>
          </a:xfrm>
        </p:grpSpPr>
        <p:sp>
          <p:nvSpPr>
            <p:cNvPr id="170" name="Google Shape;170;p25"/>
            <p:cNvSpPr/>
            <p:nvPr/>
          </p:nvSpPr>
          <p:spPr>
            <a:xfrm>
              <a:off x="7445264" y="4047033"/>
              <a:ext cx="627640" cy="255022"/>
            </a:xfrm>
            <a:custGeom>
              <a:avLst/>
              <a:gdLst/>
              <a:ahLst/>
              <a:cxnLst/>
              <a:rect l="l" t="t" r="r" b="b"/>
              <a:pathLst>
                <a:path w="20575" h="8360" extrusionOk="0">
                  <a:moveTo>
                    <a:pt x="0" y="1"/>
                  </a:moveTo>
                  <a:lnTo>
                    <a:pt x="0" y="8359"/>
                  </a:lnTo>
                  <a:lnTo>
                    <a:pt x="16598" y="1620"/>
                  </a:lnTo>
                  <a:lnTo>
                    <a:pt x="205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6171600" y="3041771"/>
              <a:ext cx="1901377" cy="1005353"/>
            </a:xfrm>
            <a:custGeom>
              <a:avLst/>
              <a:gdLst/>
              <a:ahLst/>
              <a:cxnLst/>
              <a:rect l="l" t="t" r="r" b="b"/>
              <a:pathLst>
                <a:path w="62330" h="32957" extrusionOk="0">
                  <a:moveTo>
                    <a:pt x="0" y="0"/>
                  </a:moveTo>
                  <a:lnTo>
                    <a:pt x="0" y="29147"/>
                  </a:lnTo>
                  <a:cubicBezTo>
                    <a:pt x="0" y="31254"/>
                    <a:pt x="1703" y="32957"/>
                    <a:pt x="3810" y="32957"/>
                  </a:cubicBezTo>
                  <a:lnTo>
                    <a:pt x="62329" y="32957"/>
                  </a:lnTo>
                  <a:lnTo>
                    <a:pt x="62329" y="3810"/>
                  </a:lnTo>
                  <a:cubicBezTo>
                    <a:pt x="62329" y="1703"/>
                    <a:pt x="60627" y="0"/>
                    <a:pt x="585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a:off x="7445264" y="4047033"/>
              <a:ext cx="627640" cy="49449"/>
            </a:xfrm>
            <a:custGeom>
              <a:avLst/>
              <a:gdLst/>
              <a:ahLst/>
              <a:cxnLst/>
              <a:rect l="l" t="t" r="r" b="b"/>
              <a:pathLst>
                <a:path w="20575" h="1621" extrusionOk="0">
                  <a:moveTo>
                    <a:pt x="0" y="1"/>
                  </a:moveTo>
                  <a:lnTo>
                    <a:pt x="0" y="1620"/>
                  </a:lnTo>
                  <a:lnTo>
                    <a:pt x="20574" y="1"/>
                  </a:lnTo>
                  <a:close/>
                </a:path>
              </a:pathLst>
            </a:custGeom>
            <a:solidFill>
              <a:srgbClr val="57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a:off x="6171600" y="3041771"/>
              <a:ext cx="787426" cy="416607"/>
            </a:xfrm>
            <a:custGeom>
              <a:avLst/>
              <a:gdLst/>
              <a:ahLst/>
              <a:cxnLst/>
              <a:rect l="l" t="t" r="r" b="b"/>
              <a:pathLst>
                <a:path w="25813" h="13657" extrusionOk="0">
                  <a:moveTo>
                    <a:pt x="0" y="0"/>
                  </a:moveTo>
                  <a:lnTo>
                    <a:pt x="0" y="6215"/>
                  </a:lnTo>
                  <a:cubicBezTo>
                    <a:pt x="643" y="7478"/>
                    <a:pt x="1477" y="8632"/>
                    <a:pt x="2500" y="9656"/>
                  </a:cubicBezTo>
                  <a:cubicBezTo>
                    <a:pt x="5084" y="12228"/>
                    <a:pt x="8513" y="13657"/>
                    <a:pt x="12156" y="13657"/>
                  </a:cubicBezTo>
                  <a:cubicBezTo>
                    <a:pt x="15800" y="13657"/>
                    <a:pt x="19229" y="12228"/>
                    <a:pt x="21812" y="9656"/>
                  </a:cubicBezTo>
                  <a:cubicBezTo>
                    <a:pt x="24396" y="7073"/>
                    <a:pt x="25813" y="3644"/>
                    <a:pt x="25813"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a:off x="6135271" y="2670884"/>
              <a:ext cx="814331" cy="741851"/>
            </a:xfrm>
            <a:custGeom>
              <a:avLst/>
              <a:gdLst/>
              <a:ahLst/>
              <a:cxnLst/>
              <a:rect l="l" t="t" r="r" b="b"/>
              <a:pathLst>
                <a:path w="26695" h="24319" extrusionOk="0">
                  <a:moveTo>
                    <a:pt x="13347" y="0"/>
                  </a:moveTo>
                  <a:cubicBezTo>
                    <a:pt x="10237" y="0"/>
                    <a:pt x="7126" y="1188"/>
                    <a:pt x="4751" y="3563"/>
                  </a:cubicBezTo>
                  <a:cubicBezTo>
                    <a:pt x="1" y="8314"/>
                    <a:pt x="1" y="16005"/>
                    <a:pt x="4751" y="20756"/>
                  </a:cubicBezTo>
                  <a:cubicBezTo>
                    <a:pt x="7126" y="23131"/>
                    <a:pt x="10237" y="24319"/>
                    <a:pt x="13347" y="24319"/>
                  </a:cubicBezTo>
                  <a:cubicBezTo>
                    <a:pt x="16458" y="24319"/>
                    <a:pt x="19568" y="23131"/>
                    <a:pt x="21944" y="20756"/>
                  </a:cubicBezTo>
                  <a:cubicBezTo>
                    <a:pt x="26694" y="16005"/>
                    <a:pt x="26694" y="8314"/>
                    <a:pt x="21944" y="3563"/>
                  </a:cubicBezTo>
                  <a:cubicBezTo>
                    <a:pt x="19568" y="1188"/>
                    <a:pt x="16458" y="0"/>
                    <a:pt x="13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6175962" y="2707915"/>
              <a:ext cx="732944" cy="667785"/>
            </a:xfrm>
            <a:custGeom>
              <a:avLst/>
              <a:gdLst/>
              <a:ahLst/>
              <a:cxnLst/>
              <a:rect l="l" t="t" r="r" b="b"/>
              <a:pathLst>
                <a:path w="24027" h="21891" extrusionOk="0">
                  <a:moveTo>
                    <a:pt x="12013" y="1"/>
                  </a:moveTo>
                  <a:cubicBezTo>
                    <a:pt x="9212" y="1"/>
                    <a:pt x="6412" y="1069"/>
                    <a:pt x="4274" y="3206"/>
                  </a:cubicBezTo>
                  <a:cubicBezTo>
                    <a:pt x="0" y="7481"/>
                    <a:pt x="0" y="14410"/>
                    <a:pt x="4274" y="18684"/>
                  </a:cubicBezTo>
                  <a:cubicBezTo>
                    <a:pt x="6412" y="20822"/>
                    <a:pt x="9212" y="21890"/>
                    <a:pt x="12013" y="21890"/>
                  </a:cubicBezTo>
                  <a:cubicBezTo>
                    <a:pt x="14814" y="21890"/>
                    <a:pt x="17615" y="20822"/>
                    <a:pt x="19752" y="18684"/>
                  </a:cubicBezTo>
                  <a:cubicBezTo>
                    <a:pt x="24027" y="14410"/>
                    <a:pt x="24027" y="7481"/>
                    <a:pt x="19752" y="3206"/>
                  </a:cubicBezTo>
                  <a:cubicBezTo>
                    <a:pt x="17615" y="1069"/>
                    <a:pt x="14814" y="1"/>
                    <a:pt x="12013"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06</a:t>
              </a:r>
              <a:endParaRPr sz="3000"/>
            </a:p>
          </p:txBody>
        </p:sp>
        <p:sp>
          <p:nvSpPr>
            <p:cNvPr id="176" name="Google Shape;176;p25"/>
            <p:cNvSpPr/>
            <p:nvPr/>
          </p:nvSpPr>
          <p:spPr>
            <a:xfrm>
              <a:off x="6171600" y="3871274"/>
              <a:ext cx="1901377" cy="175800"/>
            </a:xfrm>
            <a:custGeom>
              <a:avLst/>
              <a:gdLst/>
              <a:ahLst/>
              <a:cxnLst/>
              <a:rect l="l" t="t" r="r" b="b"/>
              <a:pathLst>
                <a:path w="62330" h="5763" extrusionOk="0">
                  <a:moveTo>
                    <a:pt x="0" y="0"/>
                  </a:moveTo>
                  <a:lnTo>
                    <a:pt x="0" y="1953"/>
                  </a:lnTo>
                  <a:cubicBezTo>
                    <a:pt x="0" y="4060"/>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7405671" y="3904309"/>
              <a:ext cx="543020" cy="54878"/>
            </a:xfrm>
            <a:custGeom>
              <a:avLst/>
              <a:gdLst/>
              <a:ahLst/>
              <a:cxnLst/>
              <a:rect l="l" t="t" r="r" b="b"/>
              <a:pathLst>
                <a:path w="17801" h="1799" extrusionOk="0">
                  <a:moveTo>
                    <a:pt x="905" y="1"/>
                  </a:moveTo>
                  <a:cubicBezTo>
                    <a:pt x="405" y="1"/>
                    <a:pt x="1" y="406"/>
                    <a:pt x="1" y="894"/>
                  </a:cubicBezTo>
                  <a:cubicBezTo>
                    <a:pt x="1" y="1394"/>
                    <a:pt x="405" y="1799"/>
                    <a:pt x="905" y="1799"/>
                  </a:cubicBezTo>
                  <a:lnTo>
                    <a:pt x="16896" y="1799"/>
                  </a:lnTo>
                  <a:cubicBezTo>
                    <a:pt x="17396" y="1799"/>
                    <a:pt x="17800" y="1394"/>
                    <a:pt x="17800" y="894"/>
                  </a:cubicBezTo>
                  <a:cubicBezTo>
                    <a:pt x="17800" y="406"/>
                    <a:pt x="17396" y="1"/>
                    <a:pt x="168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5"/>
          <p:cNvGrpSpPr/>
          <p:nvPr/>
        </p:nvGrpSpPr>
        <p:grpSpPr>
          <a:xfrm>
            <a:off x="3652666" y="672132"/>
            <a:ext cx="1811174" cy="1427111"/>
            <a:chOff x="3603127" y="1206550"/>
            <a:chExt cx="1937706" cy="1631171"/>
          </a:xfrm>
        </p:grpSpPr>
        <p:sp>
          <p:nvSpPr>
            <p:cNvPr id="179" name="Google Shape;179;p25"/>
            <p:cNvSpPr/>
            <p:nvPr/>
          </p:nvSpPr>
          <p:spPr>
            <a:xfrm>
              <a:off x="4913119" y="2583065"/>
              <a:ext cx="627640" cy="254656"/>
            </a:xfrm>
            <a:custGeom>
              <a:avLst/>
              <a:gdLst/>
              <a:ahLst/>
              <a:cxnLst/>
              <a:rect l="l" t="t" r="r" b="b"/>
              <a:pathLst>
                <a:path w="20575" h="8348" extrusionOk="0">
                  <a:moveTo>
                    <a:pt x="1" y="1"/>
                  </a:moveTo>
                  <a:lnTo>
                    <a:pt x="1" y="8347"/>
                  </a:lnTo>
                  <a:lnTo>
                    <a:pt x="16598" y="1608"/>
                  </a:lnTo>
                  <a:lnTo>
                    <a:pt x="20575"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3639456" y="1577438"/>
              <a:ext cx="1901377" cy="1005719"/>
            </a:xfrm>
            <a:custGeom>
              <a:avLst/>
              <a:gdLst/>
              <a:ahLst/>
              <a:cxnLst/>
              <a:rect l="l" t="t" r="r" b="b"/>
              <a:pathLst>
                <a:path w="62330" h="32969" extrusionOk="0">
                  <a:moveTo>
                    <a:pt x="0" y="1"/>
                  </a:moveTo>
                  <a:lnTo>
                    <a:pt x="0" y="29159"/>
                  </a:lnTo>
                  <a:cubicBezTo>
                    <a:pt x="0" y="31254"/>
                    <a:pt x="1703" y="32969"/>
                    <a:pt x="3810" y="32969"/>
                  </a:cubicBezTo>
                  <a:lnTo>
                    <a:pt x="62330" y="32969"/>
                  </a:lnTo>
                  <a:lnTo>
                    <a:pt x="62330" y="3811"/>
                  </a:lnTo>
                  <a:cubicBezTo>
                    <a:pt x="62330" y="1715"/>
                    <a:pt x="60627" y="1"/>
                    <a:pt x="5853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4913119" y="2583065"/>
              <a:ext cx="627640" cy="49083"/>
            </a:xfrm>
            <a:custGeom>
              <a:avLst/>
              <a:gdLst/>
              <a:ahLst/>
              <a:cxnLst/>
              <a:rect l="l" t="t" r="r" b="b"/>
              <a:pathLst>
                <a:path w="20575" h="1609" extrusionOk="0">
                  <a:moveTo>
                    <a:pt x="1" y="1"/>
                  </a:moveTo>
                  <a:lnTo>
                    <a:pt x="1" y="1608"/>
                  </a:lnTo>
                  <a:lnTo>
                    <a:pt x="20575" y="1"/>
                  </a:lnTo>
                  <a:close/>
                </a:path>
              </a:pathLst>
            </a:custGeom>
            <a:solidFill>
              <a:srgbClr val="468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3639456" y="1577438"/>
              <a:ext cx="787456" cy="416607"/>
            </a:xfrm>
            <a:custGeom>
              <a:avLst/>
              <a:gdLst/>
              <a:ahLst/>
              <a:cxnLst/>
              <a:rect l="l" t="t" r="r" b="b"/>
              <a:pathLst>
                <a:path w="25814" h="13657" extrusionOk="0">
                  <a:moveTo>
                    <a:pt x="0" y="1"/>
                  </a:moveTo>
                  <a:lnTo>
                    <a:pt x="0" y="6227"/>
                  </a:lnTo>
                  <a:cubicBezTo>
                    <a:pt x="643" y="7478"/>
                    <a:pt x="1477" y="8633"/>
                    <a:pt x="2513" y="9656"/>
                  </a:cubicBezTo>
                  <a:cubicBezTo>
                    <a:pt x="5084" y="12240"/>
                    <a:pt x="8513" y="13657"/>
                    <a:pt x="12157" y="13657"/>
                  </a:cubicBezTo>
                  <a:cubicBezTo>
                    <a:pt x="15800" y="13657"/>
                    <a:pt x="19241" y="12240"/>
                    <a:pt x="21813" y="9656"/>
                  </a:cubicBezTo>
                  <a:cubicBezTo>
                    <a:pt x="24396" y="7085"/>
                    <a:pt x="25813" y="3644"/>
                    <a:pt x="25813" y="1"/>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3603127" y="1206550"/>
              <a:ext cx="814331" cy="741851"/>
            </a:xfrm>
            <a:custGeom>
              <a:avLst/>
              <a:gdLst/>
              <a:ahLst/>
              <a:cxnLst/>
              <a:rect l="l" t="t" r="r" b="b"/>
              <a:pathLst>
                <a:path w="26695" h="24319" extrusionOk="0">
                  <a:moveTo>
                    <a:pt x="13352" y="0"/>
                  </a:moveTo>
                  <a:cubicBezTo>
                    <a:pt x="10240" y="0"/>
                    <a:pt x="7127" y="1188"/>
                    <a:pt x="4751" y="3563"/>
                  </a:cubicBezTo>
                  <a:cubicBezTo>
                    <a:pt x="1" y="8314"/>
                    <a:pt x="1" y="16017"/>
                    <a:pt x="4751" y="20756"/>
                  </a:cubicBezTo>
                  <a:cubicBezTo>
                    <a:pt x="7127" y="23131"/>
                    <a:pt x="10240" y="24319"/>
                    <a:pt x="13352" y="24319"/>
                  </a:cubicBezTo>
                  <a:cubicBezTo>
                    <a:pt x="16464" y="24319"/>
                    <a:pt x="19575" y="23131"/>
                    <a:pt x="21944" y="20756"/>
                  </a:cubicBezTo>
                  <a:cubicBezTo>
                    <a:pt x="26695" y="16017"/>
                    <a:pt x="26695" y="8314"/>
                    <a:pt x="21944" y="3563"/>
                  </a:cubicBezTo>
                  <a:cubicBezTo>
                    <a:pt x="19575" y="1188"/>
                    <a:pt x="16464" y="0"/>
                    <a:pt x="13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3643818" y="1243581"/>
              <a:ext cx="732974" cy="667785"/>
            </a:xfrm>
            <a:custGeom>
              <a:avLst/>
              <a:gdLst/>
              <a:ahLst/>
              <a:cxnLst/>
              <a:rect l="l" t="t" r="r" b="b"/>
              <a:pathLst>
                <a:path w="24028" h="21891" extrusionOk="0">
                  <a:moveTo>
                    <a:pt x="12014" y="1"/>
                  </a:moveTo>
                  <a:cubicBezTo>
                    <a:pt x="9213" y="1"/>
                    <a:pt x="6412" y="1069"/>
                    <a:pt x="4275" y="3206"/>
                  </a:cubicBezTo>
                  <a:cubicBezTo>
                    <a:pt x="0" y="7481"/>
                    <a:pt x="0"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02</a:t>
              </a:r>
              <a:endParaRPr sz="3000"/>
            </a:p>
          </p:txBody>
        </p:sp>
        <p:sp>
          <p:nvSpPr>
            <p:cNvPr id="185" name="Google Shape;185;p25"/>
            <p:cNvSpPr/>
            <p:nvPr/>
          </p:nvSpPr>
          <p:spPr>
            <a:xfrm>
              <a:off x="3639456" y="2407306"/>
              <a:ext cx="1901377" cy="175800"/>
            </a:xfrm>
            <a:custGeom>
              <a:avLst/>
              <a:gdLst/>
              <a:ahLst/>
              <a:cxnLst/>
              <a:rect l="l" t="t" r="r" b="b"/>
              <a:pathLst>
                <a:path w="62330" h="5763" extrusionOk="0">
                  <a:moveTo>
                    <a:pt x="0" y="0"/>
                  </a:moveTo>
                  <a:lnTo>
                    <a:pt x="0" y="1953"/>
                  </a:lnTo>
                  <a:cubicBezTo>
                    <a:pt x="0" y="4048"/>
                    <a:pt x="1703" y="5763"/>
                    <a:pt x="3810" y="5763"/>
                  </a:cubicBezTo>
                  <a:lnTo>
                    <a:pt x="62330" y="5763"/>
                  </a:lnTo>
                  <a:lnTo>
                    <a:pt x="62330" y="3810"/>
                  </a:lnTo>
                  <a:lnTo>
                    <a:pt x="3810" y="3810"/>
                  </a:lnTo>
                  <a:cubicBezTo>
                    <a:pt x="1703" y="3810"/>
                    <a:pt x="0" y="2108"/>
                    <a:pt x="0"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4873526" y="2425822"/>
              <a:ext cx="543020" cy="54878"/>
            </a:xfrm>
            <a:custGeom>
              <a:avLst/>
              <a:gdLst/>
              <a:ahLst/>
              <a:cxnLst/>
              <a:rect l="l" t="t" r="r" b="b"/>
              <a:pathLst>
                <a:path w="17801" h="1799" extrusionOk="0">
                  <a:moveTo>
                    <a:pt x="906" y="0"/>
                  </a:moveTo>
                  <a:cubicBezTo>
                    <a:pt x="406" y="0"/>
                    <a:pt x="1" y="405"/>
                    <a:pt x="1" y="905"/>
                  </a:cubicBezTo>
                  <a:cubicBezTo>
                    <a:pt x="1" y="1393"/>
                    <a:pt x="406" y="1798"/>
                    <a:pt x="906" y="1798"/>
                  </a:cubicBezTo>
                  <a:lnTo>
                    <a:pt x="16896" y="1798"/>
                  </a:lnTo>
                  <a:cubicBezTo>
                    <a:pt x="17396" y="1798"/>
                    <a:pt x="17801" y="1393"/>
                    <a:pt x="17801" y="905"/>
                  </a:cubicBezTo>
                  <a:cubicBezTo>
                    <a:pt x="17801" y="405"/>
                    <a:pt x="17396" y="0"/>
                    <a:pt x="1689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25"/>
          <p:cNvGrpSpPr/>
          <p:nvPr/>
        </p:nvGrpSpPr>
        <p:grpSpPr>
          <a:xfrm>
            <a:off x="6019462" y="672132"/>
            <a:ext cx="1811174" cy="1427111"/>
            <a:chOff x="6135271" y="1206550"/>
            <a:chExt cx="1937706" cy="1631171"/>
          </a:xfrm>
        </p:grpSpPr>
        <p:sp>
          <p:nvSpPr>
            <p:cNvPr id="188" name="Google Shape;188;p25"/>
            <p:cNvSpPr/>
            <p:nvPr/>
          </p:nvSpPr>
          <p:spPr>
            <a:xfrm>
              <a:off x="7445264" y="2583065"/>
              <a:ext cx="627640" cy="254656"/>
            </a:xfrm>
            <a:custGeom>
              <a:avLst/>
              <a:gdLst/>
              <a:ahLst/>
              <a:cxnLst/>
              <a:rect l="l" t="t" r="r" b="b"/>
              <a:pathLst>
                <a:path w="20575" h="8348" extrusionOk="0">
                  <a:moveTo>
                    <a:pt x="0" y="1"/>
                  </a:moveTo>
                  <a:lnTo>
                    <a:pt x="0" y="8347"/>
                  </a:lnTo>
                  <a:lnTo>
                    <a:pt x="16598" y="1608"/>
                  </a:lnTo>
                  <a:lnTo>
                    <a:pt x="20574" y="1"/>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6171600" y="1577438"/>
              <a:ext cx="1901377" cy="1005719"/>
            </a:xfrm>
            <a:custGeom>
              <a:avLst/>
              <a:gdLst/>
              <a:ahLst/>
              <a:cxnLst/>
              <a:rect l="l" t="t" r="r" b="b"/>
              <a:pathLst>
                <a:path w="62330" h="32969" extrusionOk="0">
                  <a:moveTo>
                    <a:pt x="0" y="1"/>
                  </a:moveTo>
                  <a:lnTo>
                    <a:pt x="0" y="29159"/>
                  </a:lnTo>
                  <a:cubicBezTo>
                    <a:pt x="0" y="31254"/>
                    <a:pt x="1703" y="32969"/>
                    <a:pt x="3810" y="32969"/>
                  </a:cubicBezTo>
                  <a:lnTo>
                    <a:pt x="62329" y="32969"/>
                  </a:lnTo>
                  <a:lnTo>
                    <a:pt x="62329" y="3811"/>
                  </a:lnTo>
                  <a:cubicBezTo>
                    <a:pt x="62329" y="1715"/>
                    <a:pt x="60627" y="1"/>
                    <a:pt x="5853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7445264" y="2583065"/>
              <a:ext cx="627640" cy="49083"/>
            </a:xfrm>
            <a:custGeom>
              <a:avLst/>
              <a:gdLst/>
              <a:ahLst/>
              <a:cxnLst/>
              <a:rect l="l" t="t" r="r" b="b"/>
              <a:pathLst>
                <a:path w="20575" h="1609" extrusionOk="0">
                  <a:moveTo>
                    <a:pt x="0" y="1"/>
                  </a:moveTo>
                  <a:lnTo>
                    <a:pt x="0" y="1608"/>
                  </a:lnTo>
                  <a:lnTo>
                    <a:pt x="20574" y="1"/>
                  </a:lnTo>
                  <a:close/>
                </a:path>
              </a:pathLst>
            </a:custGeom>
            <a:solidFill>
              <a:srgbClr val="2FC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6171600" y="1577438"/>
              <a:ext cx="787426" cy="416607"/>
            </a:xfrm>
            <a:custGeom>
              <a:avLst/>
              <a:gdLst/>
              <a:ahLst/>
              <a:cxnLst/>
              <a:rect l="l" t="t" r="r" b="b"/>
              <a:pathLst>
                <a:path w="25813" h="13657" extrusionOk="0">
                  <a:moveTo>
                    <a:pt x="0" y="1"/>
                  </a:moveTo>
                  <a:lnTo>
                    <a:pt x="0" y="6227"/>
                  </a:lnTo>
                  <a:cubicBezTo>
                    <a:pt x="643" y="7478"/>
                    <a:pt x="1477" y="8633"/>
                    <a:pt x="2500" y="9656"/>
                  </a:cubicBezTo>
                  <a:cubicBezTo>
                    <a:pt x="5084" y="12240"/>
                    <a:pt x="8513" y="13657"/>
                    <a:pt x="12156" y="13657"/>
                  </a:cubicBezTo>
                  <a:cubicBezTo>
                    <a:pt x="15800" y="13657"/>
                    <a:pt x="19229" y="12240"/>
                    <a:pt x="21812" y="9656"/>
                  </a:cubicBezTo>
                  <a:cubicBezTo>
                    <a:pt x="24396" y="7085"/>
                    <a:pt x="25813" y="3644"/>
                    <a:pt x="25813" y="1"/>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6135271" y="1206550"/>
              <a:ext cx="814331" cy="741851"/>
            </a:xfrm>
            <a:custGeom>
              <a:avLst/>
              <a:gdLst/>
              <a:ahLst/>
              <a:cxnLst/>
              <a:rect l="l" t="t" r="r" b="b"/>
              <a:pathLst>
                <a:path w="26695" h="24319" extrusionOk="0">
                  <a:moveTo>
                    <a:pt x="13347" y="0"/>
                  </a:moveTo>
                  <a:cubicBezTo>
                    <a:pt x="10237" y="0"/>
                    <a:pt x="7126" y="1188"/>
                    <a:pt x="4751" y="3563"/>
                  </a:cubicBezTo>
                  <a:cubicBezTo>
                    <a:pt x="1" y="8314"/>
                    <a:pt x="1" y="16017"/>
                    <a:pt x="4751" y="20756"/>
                  </a:cubicBezTo>
                  <a:cubicBezTo>
                    <a:pt x="7126" y="23131"/>
                    <a:pt x="10237" y="24319"/>
                    <a:pt x="13347" y="24319"/>
                  </a:cubicBezTo>
                  <a:cubicBezTo>
                    <a:pt x="16458" y="24319"/>
                    <a:pt x="19568" y="23131"/>
                    <a:pt x="21944" y="20756"/>
                  </a:cubicBezTo>
                  <a:cubicBezTo>
                    <a:pt x="26694" y="16017"/>
                    <a:pt x="26694" y="8314"/>
                    <a:pt x="21944" y="3563"/>
                  </a:cubicBezTo>
                  <a:cubicBezTo>
                    <a:pt x="19568" y="1188"/>
                    <a:pt x="16458" y="0"/>
                    <a:pt x="13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6175962" y="1243581"/>
              <a:ext cx="732944" cy="667785"/>
            </a:xfrm>
            <a:custGeom>
              <a:avLst/>
              <a:gdLst/>
              <a:ahLst/>
              <a:cxnLst/>
              <a:rect l="l" t="t" r="r" b="b"/>
              <a:pathLst>
                <a:path w="24027" h="21891" extrusionOk="0">
                  <a:moveTo>
                    <a:pt x="12013" y="1"/>
                  </a:moveTo>
                  <a:cubicBezTo>
                    <a:pt x="9212" y="1"/>
                    <a:pt x="6412" y="1069"/>
                    <a:pt x="4274" y="3206"/>
                  </a:cubicBezTo>
                  <a:cubicBezTo>
                    <a:pt x="0" y="7481"/>
                    <a:pt x="0" y="14410"/>
                    <a:pt x="4274" y="18685"/>
                  </a:cubicBezTo>
                  <a:cubicBezTo>
                    <a:pt x="6412" y="20822"/>
                    <a:pt x="9212" y="21890"/>
                    <a:pt x="12013" y="21890"/>
                  </a:cubicBezTo>
                  <a:cubicBezTo>
                    <a:pt x="14814" y="21890"/>
                    <a:pt x="17615" y="20822"/>
                    <a:pt x="19752" y="18685"/>
                  </a:cubicBezTo>
                  <a:cubicBezTo>
                    <a:pt x="24027" y="14410"/>
                    <a:pt x="24027" y="7481"/>
                    <a:pt x="19752" y="3206"/>
                  </a:cubicBezTo>
                  <a:cubicBezTo>
                    <a:pt x="17615" y="1069"/>
                    <a:pt x="14814" y="1"/>
                    <a:pt x="12013"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03</a:t>
              </a:r>
              <a:endParaRPr sz="3000"/>
            </a:p>
          </p:txBody>
        </p:sp>
        <p:sp>
          <p:nvSpPr>
            <p:cNvPr id="194" name="Google Shape;194;p25"/>
            <p:cNvSpPr/>
            <p:nvPr/>
          </p:nvSpPr>
          <p:spPr>
            <a:xfrm>
              <a:off x="6171600" y="2407306"/>
              <a:ext cx="1901377" cy="175800"/>
            </a:xfrm>
            <a:custGeom>
              <a:avLst/>
              <a:gdLst/>
              <a:ahLst/>
              <a:cxnLst/>
              <a:rect l="l" t="t" r="r" b="b"/>
              <a:pathLst>
                <a:path w="62330" h="5763" extrusionOk="0">
                  <a:moveTo>
                    <a:pt x="0" y="0"/>
                  </a:moveTo>
                  <a:lnTo>
                    <a:pt x="0" y="1953"/>
                  </a:lnTo>
                  <a:cubicBezTo>
                    <a:pt x="0" y="4048"/>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p:nvPr/>
          </p:nvSpPr>
          <p:spPr>
            <a:xfrm>
              <a:off x="7405671" y="2425822"/>
              <a:ext cx="543020" cy="54878"/>
            </a:xfrm>
            <a:custGeom>
              <a:avLst/>
              <a:gdLst/>
              <a:ahLst/>
              <a:cxnLst/>
              <a:rect l="l" t="t" r="r" b="b"/>
              <a:pathLst>
                <a:path w="17801" h="1799" extrusionOk="0">
                  <a:moveTo>
                    <a:pt x="905" y="0"/>
                  </a:moveTo>
                  <a:cubicBezTo>
                    <a:pt x="405" y="0"/>
                    <a:pt x="1" y="405"/>
                    <a:pt x="1" y="905"/>
                  </a:cubicBezTo>
                  <a:cubicBezTo>
                    <a:pt x="1" y="1393"/>
                    <a:pt x="405" y="1798"/>
                    <a:pt x="905" y="1798"/>
                  </a:cubicBezTo>
                  <a:lnTo>
                    <a:pt x="16896" y="1798"/>
                  </a:lnTo>
                  <a:cubicBezTo>
                    <a:pt x="17396" y="1798"/>
                    <a:pt x="17800" y="1393"/>
                    <a:pt x="17800" y="905"/>
                  </a:cubicBezTo>
                  <a:cubicBezTo>
                    <a:pt x="17800" y="405"/>
                    <a:pt x="17396" y="0"/>
                    <a:pt x="16896"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5"/>
          <p:cNvGrpSpPr/>
          <p:nvPr/>
        </p:nvGrpSpPr>
        <p:grpSpPr>
          <a:xfrm>
            <a:off x="3652680" y="3455946"/>
            <a:ext cx="1811174" cy="1427112"/>
            <a:chOff x="6135271" y="2670884"/>
            <a:chExt cx="1937706" cy="1631171"/>
          </a:xfrm>
        </p:grpSpPr>
        <p:sp>
          <p:nvSpPr>
            <p:cNvPr id="197" name="Google Shape;197;p25"/>
            <p:cNvSpPr/>
            <p:nvPr/>
          </p:nvSpPr>
          <p:spPr>
            <a:xfrm>
              <a:off x="7445264" y="4047033"/>
              <a:ext cx="627640" cy="255022"/>
            </a:xfrm>
            <a:custGeom>
              <a:avLst/>
              <a:gdLst/>
              <a:ahLst/>
              <a:cxnLst/>
              <a:rect l="l" t="t" r="r" b="b"/>
              <a:pathLst>
                <a:path w="20575" h="8360" extrusionOk="0">
                  <a:moveTo>
                    <a:pt x="0" y="1"/>
                  </a:moveTo>
                  <a:lnTo>
                    <a:pt x="0" y="8359"/>
                  </a:lnTo>
                  <a:lnTo>
                    <a:pt x="16598" y="1620"/>
                  </a:lnTo>
                  <a:lnTo>
                    <a:pt x="20574" y="1"/>
                  </a:lnTo>
                  <a:close/>
                </a:path>
              </a:pathLst>
            </a:cu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6171600" y="3041771"/>
              <a:ext cx="1901377" cy="1005353"/>
            </a:xfrm>
            <a:custGeom>
              <a:avLst/>
              <a:gdLst/>
              <a:ahLst/>
              <a:cxnLst/>
              <a:rect l="l" t="t" r="r" b="b"/>
              <a:pathLst>
                <a:path w="62330" h="32957" extrusionOk="0">
                  <a:moveTo>
                    <a:pt x="0" y="0"/>
                  </a:moveTo>
                  <a:lnTo>
                    <a:pt x="0" y="29147"/>
                  </a:lnTo>
                  <a:cubicBezTo>
                    <a:pt x="0" y="31254"/>
                    <a:pt x="1703" y="32957"/>
                    <a:pt x="3810" y="32957"/>
                  </a:cubicBezTo>
                  <a:lnTo>
                    <a:pt x="62329" y="32957"/>
                  </a:lnTo>
                  <a:lnTo>
                    <a:pt x="62329" y="3810"/>
                  </a:lnTo>
                  <a:cubicBezTo>
                    <a:pt x="62329" y="1703"/>
                    <a:pt x="60627" y="0"/>
                    <a:pt x="585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7445264" y="4047033"/>
              <a:ext cx="627640" cy="49449"/>
            </a:xfrm>
            <a:custGeom>
              <a:avLst/>
              <a:gdLst/>
              <a:ahLst/>
              <a:cxnLst/>
              <a:rect l="l" t="t" r="r" b="b"/>
              <a:pathLst>
                <a:path w="20575" h="1621" extrusionOk="0">
                  <a:moveTo>
                    <a:pt x="0" y="1"/>
                  </a:moveTo>
                  <a:lnTo>
                    <a:pt x="0" y="1620"/>
                  </a:lnTo>
                  <a:lnTo>
                    <a:pt x="20574" y="1"/>
                  </a:lnTo>
                  <a:close/>
                </a:path>
              </a:pathLst>
            </a:custGeom>
            <a:solidFill>
              <a:srgbClr val="57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6171600" y="3041771"/>
              <a:ext cx="787426" cy="416607"/>
            </a:xfrm>
            <a:custGeom>
              <a:avLst/>
              <a:gdLst/>
              <a:ahLst/>
              <a:cxnLst/>
              <a:rect l="l" t="t" r="r" b="b"/>
              <a:pathLst>
                <a:path w="25813" h="13657" extrusionOk="0">
                  <a:moveTo>
                    <a:pt x="0" y="0"/>
                  </a:moveTo>
                  <a:lnTo>
                    <a:pt x="0" y="6215"/>
                  </a:lnTo>
                  <a:cubicBezTo>
                    <a:pt x="643" y="7478"/>
                    <a:pt x="1477" y="8632"/>
                    <a:pt x="2500" y="9656"/>
                  </a:cubicBezTo>
                  <a:cubicBezTo>
                    <a:pt x="5084" y="12228"/>
                    <a:pt x="8513" y="13657"/>
                    <a:pt x="12156" y="13657"/>
                  </a:cubicBezTo>
                  <a:cubicBezTo>
                    <a:pt x="15800" y="13657"/>
                    <a:pt x="19229" y="12228"/>
                    <a:pt x="21812" y="9656"/>
                  </a:cubicBezTo>
                  <a:cubicBezTo>
                    <a:pt x="24396" y="7073"/>
                    <a:pt x="25813" y="3644"/>
                    <a:pt x="25813"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6135271" y="2670884"/>
              <a:ext cx="814331" cy="741851"/>
            </a:xfrm>
            <a:custGeom>
              <a:avLst/>
              <a:gdLst/>
              <a:ahLst/>
              <a:cxnLst/>
              <a:rect l="l" t="t" r="r" b="b"/>
              <a:pathLst>
                <a:path w="26695" h="24319" extrusionOk="0">
                  <a:moveTo>
                    <a:pt x="13347" y="0"/>
                  </a:moveTo>
                  <a:cubicBezTo>
                    <a:pt x="10237" y="0"/>
                    <a:pt x="7126" y="1188"/>
                    <a:pt x="4751" y="3563"/>
                  </a:cubicBezTo>
                  <a:cubicBezTo>
                    <a:pt x="1" y="8314"/>
                    <a:pt x="1" y="16005"/>
                    <a:pt x="4751" y="20756"/>
                  </a:cubicBezTo>
                  <a:cubicBezTo>
                    <a:pt x="7126" y="23131"/>
                    <a:pt x="10237" y="24319"/>
                    <a:pt x="13347" y="24319"/>
                  </a:cubicBezTo>
                  <a:cubicBezTo>
                    <a:pt x="16458" y="24319"/>
                    <a:pt x="19568" y="23131"/>
                    <a:pt x="21944" y="20756"/>
                  </a:cubicBezTo>
                  <a:cubicBezTo>
                    <a:pt x="26694" y="16005"/>
                    <a:pt x="26694" y="8314"/>
                    <a:pt x="21944" y="3563"/>
                  </a:cubicBezTo>
                  <a:cubicBezTo>
                    <a:pt x="19568" y="1188"/>
                    <a:pt x="16458" y="0"/>
                    <a:pt x="13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6175962" y="2707915"/>
              <a:ext cx="732944" cy="667785"/>
            </a:xfrm>
            <a:custGeom>
              <a:avLst/>
              <a:gdLst/>
              <a:ahLst/>
              <a:cxnLst/>
              <a:rect l="l" t="t" r="r" b="b"/>
              <a:pathLst>
                <a:path w="24027" h="21891" extrusionOk="0">
                  <a:moveTo>
                    <a:pt x="12013" y="1"/>
                  </a:moveTo>
                  <a:cubicBezTo>
                    <a:pt x="9212" y="1"/>
                    <a:pt x="6412" y="1069"/>
                    <a:pt x="4274" y="3206"/>
                  </a:cubicBezTo>
                  <a:cubicBezTo>
                    <a:pt x="0" y="7481"/>
                    <a:pt x="0" y="14410"/>
                    <a:pt x="4274" y="18684"/>
                  </a:cubicBezTo>
                  <a:cubicBezTo>
                    <a:pt x="6412" y="20822"/>
                    <a:pt x="9212" y="21890"/>
                    <a:pt x="12013" y="21890"/>
                  </a:cubicBezTo>
                  <a:cubicBezTo>
                    <a:pt x="14814" y="21890"/>
                    <a:pt x="17615" y="20822"/>
                    <a:pt x="19752" y="18684"/>
                  </a:cubicBezTo>
                  <a:cubicBezTo>
                    <a:pt x="24027" y="14410"/>
                    <a:pt x="24027" y="7481"/>
                    <a:pt x="19752" y="3206"/>
                  </a:cubicBezTo>
                  <a:cubicBezTo>
                    <a:pt x="17615" y="1069"/>
                    <a:pt x="14814" y="1"/>
                    <a:pt x="12013" y="1"/>
                  </a:cubicBezTo>
                  <a:close/>
                </a:path>
              </a:pathLst>
            </a:cu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07</a:t>
              </a:r>
              <a:endParaRPr sz="3000"/>
            </a:p>
          </p:txBody>
        </p:sp>
        <p:sp>
          <p:nvSpPr>
            <p:cNvPr id="203" name="Google Shape;203;p25"/>
            <p:cNvSpPr/>
            <p:nvPr/>
          </p:nvSpPr>
          <p:spPr>
            <a:xfrm>
              <a:off x="6171600" y="3871274"/>
              <a:ext cx="1901377" cy="175800"/>
            </a:xfrm>
            <a:custGeom>
              <a:avLst/>
              <a:gdLst/>
              <a:ahLst/>
              <a:cxnLst/>
              <a:rect l="l" t="t" r="r" b="b"/>
              <a:pathLst>
                <a:path w="62330" h="5763" extrusionOk="0">
                  <a:moveTo>
                    <a:pt x="0" y="0"/>
                  </a:moveTo>
                  <a:lnTo>
                    <a:pt x="0" y="1953"/>
                  </a:lnTo>
                  <a:cubicBezTo>
                    <a:pt x="0" y="4060"/>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7405671" y="3904309"/>
              <a:ext cx="543020" cy="54878"/>
            </a:xfrm>
            <a:custGeom>
              <a:avLst/>
              <a:gdLst/>
              <a:ahLst/>
              <a:cxnLst/>
              <a:rect l="l" t="t" r="r" b="b"/>
              <a:pathLst>
                <a:path w="17801" h="1799" extrusionOk="0">
                  <a:moveTo>
                    <a:pt x="905" y="1"/>
                  </a:moveTo>
                  <a:cubicBezTo>
                    <a:pt x="405" y="1"/>
                    <a:pt x="1" y="406"/>
                    <a:pt x="1" y="894"/>
                  </a:cubicBezTo>
                  <a:cubicBezTo>
                    <a:pt x="1" y="1394"/>
                    <a:pt x="405" y="1799"/>
                    <a:pt x="905" y="1799"/>
                  </a:cubicBezTo>
                  <a:lnTo>
                    <a:pt x="16896" y="1799"/>
                  </a:lnTo>
                  <a:cubicBezTo>
                    <a:pt x="17396" y="1799"/>
                    <a:pt x="17800" y="1394"/>
                    <a:pt x="17800" y="894"/>
                  </a:cubicBezTo>
                  <a:cubicBezTo>
                    <a:pt x="17800" y="406"/>
                    <a:pt x="17396" y="1"/>
                    <a:pt x="16896" y="1"/>
                  </a:cubicBezTo>
                  <a:close/>
                </a:path>
              </a:pathLst>
            </a:cu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5"/>
          <p:cNvSpPr txBox="1"/>
          <p:nvPr/>
        </p:nvSpPr>
        <p:spPr>
          <a:xfrm>
            <a:off x="3745229" y="1323437"/>
            <a:ext cx="16902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Business Problems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06" name="Google Shape;206;p25"/>
          <p:cNvSpPr txBox="1"/>
          <p:nvPr/>
        </p:nvSpPr>
        <p:spPr>
          <a:xfrm>
            <a:off x="1346541" y="2662824"/>
            <a:ext cx="16902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Topic Modelling</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07" name="Google Shape;207;p25"/>
          <p:cNvSpPr txBox="1"/>
          <p:nvPr/>
        </p:nvSpPr>
        <p:spPr>
          <a:xfrm>
            <a:off x="3745229" y="4169349"/>
            <a:ext cx="16902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Recommendation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08" name="Google Shape;208;p25"/>
          <p:cNvSpPr txBox="1"/>
          <p:nvPr/>
        </p:nvSpPr>
        <p:spPr>
          <a:xfrm>
            <a:off x="5925800" y="2662825"/>
            <a:ext cx="19047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Demonstration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09" name="Google Shape;209;p25"/>
          <p:cNvSpPr txBox="1"/>
          <p:nvPr/>
        </p:nvSpPr>
        <p:spPr>
          <a:xfrm>
            <a:off x="6140429" y="1323424"/>
            <a:ext cx="16902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Sentiment Analysis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10" name="Google Shape;210;p25"/>
          <p:cNvSpPr txBox="1"/>
          <p:nvPr/>
        </p:nvSpPr>
        <p:spPr>
          <a:xfrm>
            <a:off x="3713304" y="2662824"/>
            <a:ext cx="1690200" cy="32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Network Analysis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Trending Topics - Tools Used</a:t>
            </a:r>
            <a:endParaRPr/>
          </a:p>
        </p:txBody>
      </p:sp>
      <p:grpSp>
        <p:nvGrpSpPr>
          <p:cNvPr id="419" name="Google Shape;419;p43"/>
          <p:cNvGrpSpPr/>
          <p:nvPr/>
        </p:nvGrpSpPr>
        <p:grpSpPr>
          <a:xfrm>
            <a:off x="536869" y="1026270"/>
            <a:ext cx="4458673" cy="535664"/>
            <a:chOff x="6674125" y="1643550"/>
            <a:chExt cx="1661700" cy="517500"/>
          </a:xfrm>
        </p:grpSpPr>
        <p:sp>
          <p:nvSpPr>
            <p:cNvPr id="420" name="Google Shape;420;p43"/>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grpSp>
        <p:nvGrpSpPr>
          <p:cNvPr id="422" name="Google Shape;422;p43"/>
          <p:cNvGrpSpPr/>
          <p:nvPr/>
        </p:nvGrpSpPr>
        <p:grpSpPr>
          <a:xfrm>
            <a:off x="536878" y="1806545"/>
            <a:ext cx="2178489" cy="535664"/>
            <a:chOff x="6674125" y="1643550"/>
            <a:chExt cx="1661700" cy="517500"/>
          </a:xfrm>
        </p:grpSpPr>
        <p:sp>
          <p:nvSpPr>
            <p:cNvPr id="423" name="Google Shape;423;p43"/>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Tools</a:t>
              </a:r>
              <a:endParaRPr sz="1700" b="1">
                <a:latin typeface="Roboto"/>
                <a:ea typeface="Roboto"/>
                <a:cs typeface="Roboto"/>
                <a:sym typeface="Roboto"/>
              </a:endParaRPr>
            </a:p>
          </p:txBody>
        </p:sp>
      </p:grpSp>
      <p:grpSp>
        <p:nvGrpSpPr>
          <p:cNvPr id="425" name="Google Shape;425;p43"/>
          <p:cNvGrpSpPr/>
          <p:nvPr/>
        </p:nvGrpSpPr>
        <p:grpSpPr>
          <a:xfrm>
            <a:off x="5491403" y="1806545"/>
            <a:ext cx="2178489" cy="535664"/>
            <a:chOff x="6674125" y="1643550"/>
            <a:chExt cx="1661700" cy="517500"/>
          </a:xfrm>
        </p:grpSpPr>
        <p:sp>
          <p:nvSpPr>
            <p:cNvPr id="426" name="Google Shape;426;p43"/>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Datasets</a:t>
              </a:r>
              <a:endParaRPr sz="1700" b="1">
                <a:latin typeface="Roboto"/>
                <a:ea typeface="Roboto"/>
                <a:cs typeface="Roboto"/>
                <a:sym typeface="Roboto"/>
              </a:endParaRPr>
            </a:p>
          </p:txBody>
        </p:sp>
      </p:grpSp>
      <p:grpSp>
        <p:nvGrpSpPr>
          <p:cNvPr id="428" name="Google Shape;428;p43"/>
          <p:cNvGrpSpPr/>
          <p:nvPr/>
        </p:nvGrpSpPr>
        <p:grpSpPr>
          <a:xfrm>
            <a:off x="3014140" y="1806545"/>
            <a:ext cx="2178489" cy="535664"/>
            <a:chOff x="6674125" y="1643550"/>
            <a:chExt cx="1661700" cy="517500"/>
          </a:xfrm>
        </p:grpSpPr>
        <p:sp>
          <p:nvSpPr>
            <p:cNvPr id="429" name="Google Shape;429;p43"/>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Visualisation</a:t>
              </a:r>
              <a:endParaRPr sz="1700" b="1">
                <a:latin typeface="Roboto"/>
                <a:ea typeface="Roboto"/>
                <a:cs typeface="Roboto"/>
                <a:sym typeface="Roboto"/>
              </a:endParaRPr>
            </a:p>
          </p:txBody>
        </p:sp>
      </p:grpSp>
      <p:sp>
        <p:nvSpPr>
          <p:cNvPr id="431" name="Google Shape;431;p43"/>
          <p:cNvSpPr/>
          <p:nvPr/>
        </p:nvSpPr>
        <p:spPr>
          <a:xfrm>
            <a:off x="602325" y="2586825"/>
            <a:ext cx="1779900" cy="23880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txBox="1">
            <a:spLocks noGrp="1"/>
          </p:cNvSpPr>
          <p:nvPr>
            <p:ph type="body" idx="1"/>
          </p:nvPr>
        </p:nvSpPr>
        <p:spPr>
          <a:xfrm>
            <a:off x="8892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b="1">
                <a:latin typeface="Roboto"/>
                <a:ea typeface="Roboto"/>
                <a:cs typeface="Roboto"/>
                <a:sym typeface="Roboto"/>
              </a:rPr>
              <a:t>SNScrape</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Tweepy</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praw</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Selenium</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Pandas</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vaderSentiment</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Gensim</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pickle</a:t>
            </a: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433" name="Google Shape;433;p43"/>
          <p:cNvSpPr/>
          <p:nvPr/>
        </p:nvSpPr>
        <p:spPr>
          <a:xfrm>
            <a:off x="3014150" y="2586825"/>
            <a:ext cx="1779900" cy="21612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txBox="1">
            <a:spLocks noGrp="1"/>
          </p:cNvSpPr>
          <p:nvPr>
            <p:ph type="body" idx="1"/>
          </p:nvPr>
        </p:nvSpPr>
        <p:spPr>
          <a:xfrm>
            <a:off x="3301100"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b="1">
                <a:latin typeface="Roboto"/>
                <a:ea typeface="Roboto"/>
                <a:cs typeface="Roboto"/>
                <a:sym typeface="Roboto"/>
              </a:rPr>
              <a:t>pprint</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pyLDAvis</a:t>
            </a: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pic>
        <p:nvPicPr>
          <p:cNvPr id="435" name="Google Shape;435;p43"/>
          <p:cNvPicPr preferRelativeResize="0"/>
          <p:nvPr/>
        </p:nvPicPr>
        <p:blipFill>
          <a:blip r:embed="rId3">
            <a:alphaModFix/>
          </a:blip>
          <a:stretch>
            <a:fillRect/>
          </a:stretch>
        </p:blipFill>
        <p:spPr>
          <a:xfrm>
            <a:off x="5078825" y="2572254"/>
            <a:ext cx="712825" cy="695439"/>
          </a:xfrm>
          <a:prstGeom prst="rect">
            <a:avLst/>
          </a:prstGeom>
          <a:noFill/>
          <a:ln>
            <a:noFill/>
          </a:ln>
        </p:spPr>
      </p:pic>
      <p:sp>
        <p:nvSpPr>
          <p:cNvPr id="436" name="Google Shape;436;p43"/>
          <p:cNvSpPr txBox="1">
            <a:spLocks noGrp="1"/>
          </p:cNvSpPr>
          <p:nvPr>
            <p:ph type="body" idx="1"/>
          </p:nvPr>
        </p:nvSpPr>
        <p:spPr>
          <a:xfrm>
            <a:off x="5425975" y="3317775"/>
            <a:ext cx="3442200" cy="165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latin typeface="Roboto"/>
                <a:ea typeface="Roboto"/>
                <a:cs typeface="Roboto"/>
                <a:sym typeface="Roboto"/>
              </a:rPr>
              <a:t>Descriptions from SandBoxSG</a:t>
            </a:r>
            <a:endParaRPr sz="1400" b="1">
              <a:latin typeface="Roboto"/>
              <a:ea typeface="Roboto"/>
              <a:cs typeface="Roboto"/>
              <a:sym typeface="Roboto"/>
            </a:endParaRPr>
          </a:p>
          <a:p>
            <a:pPr marL="0" lvl="0" indent="0" algn="l" rtl="0">
              <a:spcBef>
                <a:spcPts val="600"/>
              </a:spcBef>
              <a:spcAft>
                <a:spcPts val="0"/>
              </a:spcAft>
              <a:buNone/>
            </a:pPr>
            <a:r>
              <a:rPr lang="en" sz="1400" b="1">
                <a:latin typeface="Roboto"/>
                <a:ea typeface="Roboto"/>
                <a:cs typeface="Roboto"/>
                <a:sym typeface="Roboto"/>
              </a:rPr>
              <a:t>Posts: Keyword “Singapore Hackathon”</a:t>
            </a:r>
            <a:endParaRPr sz="1400" b="1">
              <a:latin typeface="Roboto"/>
              <a:ea typeface="Roboto"/>
              <a:cs typeface="Roboto"/>
              <a:sym typeface="Roboto"/>
            </a:endParaRPr>
          </a:p>
          <a:p>
            <a:pPr marL="0" lvl="0" indent="0" algn="l" rtl="0">
              <a:spcBef>
                <a:spcPts val="600"/>
              </a:spcBef>
              <a:spcAft>
                <a:spcPts val="0"/>
              </a:spcAft>
              <a:buNone/>
            </a:pPr>
            <a:r>
              <a:rPr lang="en" sz="1400" b="1">
                <a:latin typeface="Roboto"/>
                <a:ea typeface="Roboto"/>
                <a:cs typeface="Roboto"/>
                <a:sym typeface="Roboto"/>
              </a:rPr>
              <a:t>Subreddit: </a:t>
            </a:r>
            <a:endParaRPr sz="1400" b="1">
              <a:latin typeface="Roboto"/>
              <a:ea typeface="Roboto"/>
              <a:cs typeface="Roboto"/>
              <a:sym typeface="Roboto"/>
            </a:endParaRPr>
          </a:p>
          <a:p>
            <a:pPr marL="457200" lvl="0" indent="-317500" algn="l" rtl="0">
              <a:spcBef>
                <a:spcPts val="600"/>
              </a:spcBef>
              <a:spcAft>
                <a:spcPts val="0"/>
              </a:spcAft>
              <a:buSzPts val="1400"/>
              <a:buFont typeface="Roboto"/>
              <a:buChar char="-"/>
            </a:pPr>
            <a:r>
              <a:rPr lang="en" sz="1400" b="1">
                <a:latin typeface="Roboto"/>
                <a:ea typeface="Roboto"/>
                <a:cs typeface="Roboto"/>
                <a:sym typeface="Roboto"/>
              </a:rPr>
              <a:t>r/hackathon</a:t>
            </a:r>
            <a:endParaRPr sz="1400" b="1">
              <a:latin typeface="Roboto"/>
              <a:ea typeface="Roboto"/>
              <a:cs typeface="Roboto"/>
              <a:sym typeface="Roboto"/>
            </a:endParaRPr>
          </a:p>
          <a:p>
            <a:pPr marL="457200" lvl="0" indent="-317500" algn="l" rtl="0">
              <a:spcBef>
                <a:spcPts val="0"/>
              </a:spcBef>
              <a:spcAft>
                <a:spcPts val="0"/>
              </a:spcAft>
              <a:buSzPts val="1400"/>
              <a:buFont typeface="Roboto"/>
              <a:buChar char="-"/>
            </a:pPr>
            <a:r>
              <a:rPr lang="en" sz="1400" b="1">
                <a:latin typeface="Roboto"/>
                <a:ea typeface="Roboto"/>
                <a:cs typeface="Roboto"/>
                <a:sym typeface="Roboto"/>
              </a:rPr>
              <a:t>r/nus</a:t>
            </a:r>
            <a:endParaRPr sz="1400" b="1">
              <a:latin typeface="Roboto"/>
              <a:ea typeface="Roboto"/>
              <a:cs typeface="Roboto"/>
              <a:sym typeface="Roboto"/>
            </a:endParaRPr>
          </a:p>
          <a:p>
            <a:pPr marL="457200" lvl="0" indent="-317500" algn="l" rtl="0">
              <a:spcBef>
                <a:spcPts val="0"/>
              </a:spcBef>
              <a:spcAft>
                <a:spcPts val="0"/>
              </a:spcAft>
              <a:buSzPts val="1400"/>
              <a:buFont typeface="Roboto"/>
              <a:buChar char="-"/>
            </a:pPr>
            <a:r>
              <a:rPr lang="en" sz="1400" b="1">
                <a:latin typeface="Roboto"/>
                <a:ea typeface="Roboto"/>
                <a:cs typeface="Roboto"/>
                <a:sym typeface="Roboto"/>
              </a:rPr>
              <a:t>r/SGExams</a:t>
            </a:r>
            <a:endParaRPr sz="1400" b="1">
              <a:latin typeface="Roboto"/>
              <a:ea typeface="Roboto"/>
              <a:cs typeface="Roboto"/>
              <a:sym typeface="Roboto"/>
            </a:endParaRPr>
          </a:p>
          <a:p>
            <a:pPr marL="0" lvl="0" indent="0" algn="l" rtl="0">
              <a:spcBef>
                <a:spcPts val="600"/>
              </a:spcBef>
              <a:spcAft>
                <a:spcPts val="0"/>
              </a:spcAft>
              <a:buNone/>
            </a:pPr>
            <a:endParaRPr sz="1400" b="1">
              <a:latin typeface="Roboto"/>
              <a:ea typeface="Roboto"/>
              <a:cs typeface="Roboto"/>
              <a:sym typeface="Roboto"/>
            </a:endParaRPr>
          </a:p>
          <a:p>
            <a:pPr marL="0" lvl="0" indent="0" algn="l" rtl="0">
              <a:spcBef>
                <a:spcPts val="600"/>
              </a:spcBef>
              <a:spcAft>
                <a:spcPts val="0"/>
              </a:spcAft>
              <a:buNone/>
            </a:pPr>
            <a:endParaRPr sz="1400" b="1">
              <a:latin typeface="Roboto"/>
              <a:ea typeface="Roboto"/>
              <a:cs typeface="Roboto"/>
              <a:sym typeface="Roboto"/>
            </a:endParaRPr>
          </a:p>
          <a:p>
            <a:pPr marL="0" lvl="0" indent="0" algn="l" rtl="0">
              <a:spcBef>
                <a:spcPts val="600"/>
              </a:spcBef>
              <a:spcAft>
                <a:spcPts val="0"/>
              </a:spcAft>
              <a:buNone/>
            </a:pPr>
            <a:endParaRPr sz="1400" b="1">
              <a:latin typeface="Roboto"/>
              <a:ea typeface="Roboto"/>
              <a:cs typeface="Roboto"/>
              <a:sym typeface="Roboto"/>
            </a:endParaRPr>
          </a:p>
          <a:p>
            <a:pPr marL="0" lvl="0" indent="0" algn="l" rtl="0">
              <a:spcBef>
                <a:spcPts val="600"/>
              </a:spcBef>
              <a:spcAft>
                <a:spcPts val="0"/>
              </a:spcAft>
              <a:buNone/>
            </a:pPr>
            <a:endParaRPr sz="1400" b="1">
              <a:latin typeface="Roboto"/>
              <a:ea typeface="Roboto"/>
              <a:cs typeface="Roboto"/>
              <a:sym typeface="Roboto"/>
            </a:endParaRPr>
          </a:p>
          <a:p>
            <a:pPr marL="0" lvl="0" indent="0" algn="l" rtl="0">
              <a:spcBef>
                <a:spcPts val="600"/>
              </a:spcBef>
              <a:spcAft>
                <a:spcPts val="0"/>
              </a:spcAft>
              <a:buNone/>
            </a:pPr>
            <a:endParaRPr sz="1400" b="1">
              <a:latin typeface="Roboto"/>
              <a:ea typeface="Roboto"/>
              <a:cs typeface="Roboto"/>
              <a:sym typeface="Roboto"/>
            </a:endParaRPr>
          </a:p>
          <a:p>
            <a:pPr marL="0" lvl="0" indent="0" algn="l" rtl="0">
              <a:spcBef>
                <a:spcPts val="600"/>
              </a:spcBef>
              <a:spcAft>
                <a:spcPts val="600"/>
              </a:spcAft>
              <a:buNone/>
            </a:pPr>
            <a:endParaRPr sz="1400" b="1">
              <a:latin typeface="Roboto"/>
              <a:ea typeface="Roboto"/>
              <a:cs typeface="Roboto"/>
              <a:sym typeface="Roboto"/>
            </a:endParaRPr>
          </a:p>
        </p:txBody>
      </p:sp>
      <p:pic>
        <p:nvPicPr>
          <p:cNvPr id="437" name="Google Shape;437;p43"/>
          <p:cNvPicPr preferRelativeResize="0"/>
          <p:nvPr/>
        </p:nvPicPr>
        <p:blipFill>
          <a:blip r:embed="rId4">
            <a:alphaModFix/>
          </a:blip>
          <a:stretch>
            <a:fillRect/>
          </a:stretch>
        </p:blipFill>
        <p:spPr>
          <a:xfrm>
            <a:off x="5789899" y="2428185"/>
            <a:ext cx="1581496" cy="889600"/>
          </a:xfrm>
          <a:prstGeom prst="rect">
            <a:avLst/>
          </a:prstGeom>
          <a:noFill/>
          <a:ln>
            <a:noFill/>
          </a:ln>
        </p:spPr>
      </p:pic>
      <p:pic>
        <p:nvPicPr>
          <p:cNvPr id="438" name="Google Shape;438;p43"/>
          <p:cNvPicPr preferRelativeResize="0"/>
          <p:nvPr/>
        </p:nvPicPr>
        <p:blipFill>
          <a:blip r:embed="rId5">
            <a:alphaModFix/>
          </a:blip>
          <a:stretch>
            <a:fillRect/>
          </a:stretch>
        </p:blipFill>
        <p:spPr>
          <a:xfrm>
            <a:off x="7470525" y="2397638"/>
            <a:ext cx="1282627" cy="348216"/>
          </a:xfrm>
          <a:prstGeom prst="rect">
            <a:avLst/>
          </a:prstGeom>
          <a:noFill/>
          <a:ln>
            <a:noFill/>
          </a:ln>
        </p:spPr>
      </p:pic>
      <p:pic>
        <p:nvPicPr>
          <p:cNvPr id="439" name="Google Shape;439;p43"/>
          <p:cNvPicPr preferRelativeResize="0"/>
          <p:nvPr/>
        </p:nvPicPr>
        <p:blipFill>
          <a:blip r:embed="rId6">
            <a:alphaModFix/>
          </a:blip>
          <a:stretch>
            <a:fillRect/>
          </a:stretch>
        </p:blipFill>
        <p:spPr>
          <a:xfrm>
            <a:off x="7630827" y="2888921"/>
            <a:ext cx="1282625" cy="3809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4"/>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Topic Modelling - How?</a:t>
            </a:r>
            <a:endParaRPr/>
          </a:p>
        </p:txBody>
      </p:sp>
      <p:grpSp>
        <p:nvGrpSpPr>
          <p:cNvPr id="445" name="Google Shape;445;p44"/>
          <p:cNvGrpSpPr/>
          <p:nvPr/>
        </p:nvGrpSpPr>
        <p:grpSpPr>
          <a:xfrm>
            <a:off x="672169" y="1026270"/>
            <a:ext cx="4458673" cy="535664"/>
            <a:chOff x="6674125" y="1643550"/>
            <a:chExt cx="1661700" cy="517500"/>
          </a:xfrm>
        </p:grpSpPr>
        <p:sp>
          <p:nvSpPr>
            <p:cNvPr id="446" name="Google Shape;446;p4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sp>
        <p:nvSpPr>
          <p:cNvPr id="448" name="Google Shape;448;p44"/>
          <p:cNvSpPr/>
          <p:nvPr/>
        </p:nvSpPr>
        <p:spPr>
          <a:xfrm>
            <a:off x="672175" y="1820050"/>
            <a:ext cx="7734900" cy="28722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Latent Dirichlet Allocation (LDA)</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Load data</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Clean data</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Exploratory analysis</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Prepare data for LDA</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LDA model training</a:t>
            </a:r>
            <a:endParaRPr>
              <a:solidFill>
                <a:schemeClr val="lt1"/>
              </a:solidFill>
            </a:endParaRPr>
          </a:p>
          <a:p>
            <a:pPr marL="457200" lvl="0" indent="-317500" algn="l" rtl="0">
              <a:spcBef>
                <a:spcPts val="0"/>
              </a:spcBef>
              <a:spcAft>
                <a:spcPts val="0"/>
              </a:spcAft>
              <a:buClr>
                <a:schemeClr val="lt1"/>
              </a:buClr>
              <a:buSzPts val="1400"/>
              <a:buAutoNum type="arabicPeriod"/>
            </a:pPr>
            <a:r>
              <a:rPr lang="en">
                <a:solidFill>
                  <a:schemeClr val="lt1"/>
                </a:solidFill>
              </a:rPr>
              <a:t>Analysing LDA model results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Model Parameters</a:t>
            </a:r>
            <a:endParaRPr>
              <a:solidFill>
                <a:schemeClr val="lt1"/>
              </a:solidFill>
            </a:endParaRPr>
          </a:p>
          <a:p>
            <a:pPr marL="0" lvl="0" indent="0" algn="l" rtl="0">
              <a:spcBef>
                <a:spcPts val="0"/>
              </a:spcBef>
              <a:spcAft>
                <a:spcPts val="0"/>
              </a:spcAft>
              <a:buNone/>
            </a:pPr>
            <a:r>
              <a:rPr lang="en">
                <a:solidFill>
                  <a:schemeClr val="lt1"/>
                </a:solidFill>
              </a:rPr>
              <a:t>Number of topics: 10</a:t>
            </a:r>
            <a:endParaRPr>
              <a:solidFill>
                <a:schemeClr val="lt1"/>
              </a:solidFill>
            </a:endParaRPr>
          </a:p>
          <a:p>
            <a:pPr marL="0" lvl="0" indent="0" algn="l" rtl="0">
              <a:spcBef>
                <a:spcPts val="0"/>
              </a:spcBef>
              <a:spcAft>
                <a:spcPts val="0"/>
              </a:spcAft>
              <a:buNone/>
            </a:pPr>
            <a:r>
              <a:rPr lang="en">
                <a:solidFill>
                  <a:schemeClr val="lt1"/>
                </a:solidFill>
              </a:rPr>
              <a:t>Number of words per topic: 30</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449" name="Google Shape;449;p44"/>
          <p:cNvPicPr preferRelativeResize="0"/>
          <p:nvPr/>
        </p:nvPicPr>
        <p:blipFill>
          <a:blip r:embed="rId3">
            <a:alphaModFix/>
          </a:blip>
          <a:stretch>
            <a:fillRect/>
          </a:stretch>
        </p:blipFill>
        <p:spPr>
          <a:xfrm>
            <a:off x="4267825" y="2303650"/>
            <a:ext cx="3810000" cy="1905000"/>
          </a:xfrm>
          <a:prstGeom prst="rect">
            <a:avLst/>
          </a:prstGeom>
          <a:noFill/>
          <a:ln>
            <a:noFill/>
          </a:ln>
        </p:spPr>
      </p:pic>
      <p:pic>
        <p:nvPicPr>
          <p:cNvPr id="450" name="Google Shape;450;p44"/>
          <p:cNvPicPr preferRelativeResize="0"/>
          <p:nvPr/>
        </p:nvPicPr>
        <p:blipFill>
          <a:blip r:embed="rId4">
            <a:alphaModFix/>
          </a:blip>
          <a:stretch>
            <a:fillRect/>
          </a:stretch>
        </p:blipFill>
        <p:spPr>
          <a:xfrm>
            <a:off x="4186175" y="2040448"/>
            <a:ext cx="3973301" cy="2431402"/>
          </a:xfrm>
          <a:prstGeom prst="rect">
            <a:avLst/>
          </a:prstGeom>
          <a:noFill/>
          <a:ln>
            <a:noFill/>
          </a:ln>
        </p:spPr>
      </p:pic>
      <p:pic>
        <p:nvPicPr>
          <p:cNvPr id="451" name="Google Shape;451;p44"/>
          <p:cNvPicPr preferRelativeResize="0"/>
          <p:nvPr/>
        </p:nvPicPr>
        <p:blipFill>
          <a:blip r:embed="rId5">
            <a:alphaModFix/>
          </a:blip>
          <a:stretch>
            <a:fillRect/>
          </a:stretch>
        </p:blipFill>
        <p:spPr>
          <a:xfrm>
            <a:off x="5262425" y="1268263"/>
            <a:ext cx="2897051" cy="32848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fade">
                                      <p:cBhvr>
                                        <p:cTn id="12" dur="1000"/>
                                        <p:tgtEl>
                                          <p:spTgt spid="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1"/>
                                        </p:tgtEl>
                                        <p:attrNameLst>
                                          <p:attrName>style.visibility</p:attrName>
                                        </p:attrNameLst>
                                      </p:cBhvr>
                                      <p:to>
                                        <p:strVal val="visible"/>
                                      </p:to>
                                    </p:set>
                                    <p:animEffect transition="in" filter="fade">
                                      <p:cBhvr>
                                        <p:cTn id="1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5"/>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Topic Modelling - SandboxSG</a:t>
            </a:r>
            <a:endParaRPr/>
          </a:p>
        </p:txBody>
      </p:sp>
      <p:pic>
        <p:nvPicPr>
          <p:cNvPr id="457" name="Google Shape;457;p45"/>
          <p:cNvPicPr preferRelativeResize="0"/>
          <p:nvPr/>
        </p:nvPicPr>
        <p:blipFill>
          <a:blip r:embed="rId3">
            <a:alphaModFix/>
          </a:blip>
          <a:stretch>
            <a:fillRect/>
          </a:stretch>
        </p:blipFill>
        <p:spPr>
          <a:xfrm>
            <a:off x="632013" y="1262750"/>
            <a:ext cx="7879974" cy="3582924"/>
          </a:xfrm>
          <a:prstGeom prst="rect">
            <a:avLst/>
          </a:prstGeom>
          <a:noFill/>
          <a:ln>
            <a:noFill/>
          </a:ln>
        </p:spPr>
      </p:pic>
      <p:sp>
        <p:nvSpPr>
          <p:cNvPr id="458" name="Google Shape;458;p45"/>
          <p:cNvSpPr/>
          <p:nvPr/>
        </p:nvSpPr>
        <p:spPr>
          <a:xfrm>
            <a:off x="5991900" y="2031450"/>
            <a:ext cx="1661700" cy="10806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SandBoxSG</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6"/>
          <p:cNvSpPr/>
          <p:nvPr/>
        </p:nvSpPr>
        <p:spPr>
          <a:xfrm>
            <a:off x="5116175" y="1903350"/>
            <a:ext cx="3501900" cy="16338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64" name="Google Shape;464;p46"/>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SandBoxSG</a:t>
            </a:r>
            <a:endParaRPr/>
          </a:p>
        </p:txBody>
      </p:sp>
      <p:sp>
        <p:nvSpPr>
          <p:cNvPr id="465" name="Google Shape;465;p46"/>
          <p:cNvSpPr txBox="1"/>
          <p:nvPr/>
        </p:nvSpPr>
        <p:spPr>
          <a:xfrm>
            <a:off x="605423" y="917225"/>
            <a:ext cx="61626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Separating based on Difficulty</a:t>
            </a:r>
            <a:endParaRPr sz="1700" b="1">
              <a:latin typeface="Roboto"/>
              <a:ea typeface="Roboto"/>
              <a:cs typeface="Roboto"/>
              <a:sym typeface="Roboto"/>
            </a:endParaRPr>
          </a:p>
        </p:txBody>
      </p:sp>
      <p:pic>
        <p:nvPicPr>
          <p:cNvPr id="466" name="Google Shape;466;p46"/>
          <p:cNvPicPr preferRelativeResize="0"/>
          <p:nvPr/>
        </p:nvPicPr>
        <p:blipFill>
          <a:blip r:embed="rId3">
            <a:alphaModFix/>
          </a:blip>
          <a:stretch>
            <a:fillRect/>
          </a:stretch>
        </p:blipFill>
        <p:spPr>
          <a:xfrm>
            <a:off x="187150" y="1518400"/>
            <a:ext cx="4689700" cy="2106701"/>
          </a:xfrm>
          <a:prstGeom prst="rect">
            <a:avLst/>
          </a:prstGeom>
          <a:noFill/>
          <a:ln>
            <a:noFill/>
          </a:ln>
        </p:spPr>
      </p:pic>
      <p:pic>
        <p:nvPicPr>
          <p:cNvPr id="467" name="Google Shape;467;p46"/>
          <p:cNvPicPr preferRelativeResize="0"/>
          <p:nvPr/>
        </p:nvPicPr>
        <p:blipFill>
          <a:blip r:embed="rId4">
            <a:alphaModFix/>
          </a:blip>
          <a:stretch>
            <a:fillRect/>
          </a:stretch>
        </p:blipFill>
        <p:spPr>
          <a:xfrm>
            <a:off x="187150" y="470820"/>
            <a:ext cx="462059" cy="446400"/>
          </a:xfrm>
          <a:prstGeom prst="rect">
            <a:avLst/>
          </a:prstGeom>
          <a:noFill/>
          <a:ln>
            <a:noFill/>
          </a:ln>
        </p:spPr>
      </p:pic>
      <p:sp>
        <p:nvSpPr>
          <p:cNvPr id="468" name="Google Shape;468;p46"/>
          <p:cNvSpPr/>
          <p:nvPr/>
        </p:nvSpPr>
        <p:spPr>
          <a:xfrm>
            <a:off x="5176475" y="1521550"/>
            <a:ext cx="3501900" cy="262800"/>
          </a:xfrm>
          <a:prstGeom prst="roundRect">
            <a:avLst>
              <a:gd name="adj" fmla="val 16667"/>
            </a:avLst>
          </a:prstGeom>
          <a:gradFill>
            <a:gsLst>
              <a:gs pos="0">
                <a:srgbClr val="69E781"/>
              </a:gs>
              <a:gs pos="100000">
                <a:srgbClr val="69E781"/>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Beginner-Level</a:t>
            </a:r>
            <a:endParaRPr b="1"/>
          </a:p>
        </p:txBody>
      </p:sp>
      <p:sp>
        <p:nvSpPr>
          <p:cNvPr id="469" name="Google Shape;469;p46"/>
          <p:cNvSpPr/>
          <p:nvPr/>
        </p:nvSpPr>
        <p:spPr>
          <a:xfrm>
            <a:off x="5176475" y="3625100"/>
            <a:ext cx="3501900" cy="262800"/>
          </a:xfrm>
          <a:prstGeom prst="roundRect">
            <a:avLst>
              <a:gd name="adj" fmla="val 16667"/>
            </a:avLst>
          </a:prstGeom>
          <a:gradFill>
            <a:gsLst>
              <a:gs pos="0">
                <a:srgbClr val="F7DA82"/>
              </a:gs>
              <a:gs pos="100000">
                <a:srgbClr val="DFAD1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Intermediate-Level</a:t>
            </a:r>
            <a:endParaRPr b="1"/>
          </a:p>
        </p:txBody>
      </p:sp>
      <p:sp>
        <p:nvSpPr>
          <p:cNvPr id="470" name="Google Shape;470;p46"/>
          <p:cNvSpPr/>
          <p:nvPr/>
        </p:nvSpPr>
        <p:spPr>
          <a:xfrm>
            <a:off x="1373600" y="3625100"/>
            <a:ext cx="3501900" cy="262800"/>
          </a:xfrm>
          <a:prstGeom prst="roundRect">
            <a:avLst>
              <a:gd name="adj" fmla="val 16667"/>
            </a:avLst>
          </a:prstGeom>
          <a:gradFill>
            <a:gsLst>
              <a:gs pos="0">
                <a:schemeClr val="accent1"/>
              </a:gs>
              <a:gs pos="100000">
                <a:srgbClr val="D1F6FF"/>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Advanced-Level</a:t>
            </a:r>
            <a:endParaRPr b="1"/>
          </a:p>
        </p:txBody>
      </p:sp>
      <p:sp>
        <p:nvSpPr>
          <p:cNvPr id="471" name="Google Shape;471;p46"/>
          <p:cNvSpPr txBox="1"/>
          <p:nvPr/>
        </p:nvSpPr>
        <p:spPr>
          <a:xfrm>
            <a:off x="5116175" y="1965975"/>
            <a:ext cx="3617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A hackathon is an event designed to use technology, mostly coding, to achieve an established goal. At this type of hackathon, that goal might include experimenting with Java, Python, or one of the other best programming languages for beginners.</a:t>
            </a:r>
            <a:endParaRPr>
              <a:solidFill>
                <a:schemeClr val="lt1"/>
              </a:solidFill>
            </a:endParaRPr>
          </a:p>
        </p:txBody>
      </p:sp>
      <p:sp>
        <p:nvSpPr>
          <p:cNvPr id="472" name="Google Shape;472;p46"/>
          <p:cNvSpPr/>
          <p:nvPr/>
        </p:nvSpPr>
        <p:spPr>
          <a:xfrm>
            <a:off x="5173775" y="3975850"/>
            <a:ext cx="3501900" cy="11268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73" name="Google Shape;473;p46"/>
          <p:cNvSpPr txBox="1"/>
          <p:nvPr/>
        </p:nvSpPr>
        <p:spPr>
          <a:xfrm>
            <a:off x="5176475" y="3975850"/>
            <a:ext cx="3501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Developers to come up with a demonstrable MVP in a short time based on a particular theme or addressing a certain problem (smaller scale).</a:t>
            </a:r>
            <a:endParaRPr>
              <a:solidFill>
                <a:schemeClr val="lt1"/>
              </a:solidFill>
            </a:endParaRPr>
          </a:p>
        </p:txBody>
      </p:sp>
      <p:sp>
        <p:nvSpPr>
          <p:cNvPr id="474" name="Google Shape;474;p46"/>
          <p:cNvSpPr/>
          <p:nvPr/>
        </p:nvSpPr>
        <p:spPr>
          <a:xfrm>
            <a:off x="1372250" y="3975850"/>
            <a:ext cx="3501900" cy="11268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75" name="Google Shape;475;p46"/>
          <p:cNvSpPr txBox="1"/>
          <p:nvPr/>
        </p:nvSpPr>
        <p:spPr>
          <a:xfrm>
            <a:off x="1374950" y="3975850"/>
            <a:ext cx="3501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Multi-phase challenge - Ideation &amp; Implementation - Ideas will focus on real-life and actual use-cases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SandBoxSG</a:t>
            </a:r>
            <a:endParaRPr/>
          </a:p>
        </p:txBody>
      </p:sp>
      <p:sp>
        <p:nvSpPr>
          <p:cNvPr id="481" name="Google Shape;481;p47"/>
          <p:cNvSpPr txBox="1"/>
          <p:nvPr/>
        </p:nvSpPr>
        <p:spPr>
          <a:xfrm>
            <a:off x="605423" y="917225"/>
            <a:ext cx="61626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No. Registrations &amp; Difficulty of Hackathons Last 2 Years</a:t>
            </a:r>
            <a:endParaRPr sz="1700" b="1">
              <a:latin typeface="Roboto"/>
              <a:ea typeface="Roboto"/>
              <a:cs typeface="Roboto"/>
              <a:sym typeface="Roboto"/>
            </a:endParaRPr>
          </a:p>
        </p:txBody>
      </p:sp>
      <p:pic>
        <p:nvPicPr>
          <p:cNvPr id="482" name="Google Shape;482;p47"/>
          <p:cNvPicPr preferRelativeResize="0"/>
          <p:nvPr/>
        </p:nvPicPr>
        <p:blipFill>
          <a:blip r:embed="rId3">
            <a:alphaModFix/>
          </a:blip>
          <a:stretch>
            <a:fillRect/>
          </a:stretch>
        </p:blipFill>
        <p:spPr>
          <a:xfrm>
            <a:off x="143375" y="470820"/>
            <a:ext cx="462059" cy="446400"/>
          </a:xfrm>
          <a:prstGeom prst="rect">
            <a:avLst/>
          </a:prstGeom>
          <a:noFill/>
          <a:ln>
            <a:noFill/>
          </a:ln>
        </p:spPr>
      </p:pic>
      <p:pic>
        <p:nvPicPr>
          <p:cNvPr id="483" name="Google Shape;483;p47"/>
          <p:cNvPicPr preferRelativeResize="0"/>
          <p:nvPr/>
        </p:nvPicPr>
        <p:blipFill>
          <a:blip r:embed="rId4">
            <a:alphaModFix/>
          </a:blip>
          <a:stretch>
            <a:fillRect/>
          </a:stretch>
        </p:blipFill>
        <p:spPr>
          <a:xfrm>
            <a:off x="152400" y="1516025"/>
            <a:ext cx="8839199" cy="3474296"/>
          </a:xfrm>
          <a:prstGeom prst="rect">
            <a:avLst/>
          </a:prstGeom>
          <a:noFill/>
          <a:ln>
            <a:noFill/>
          </a:ln>
        </p:spPr>
      </p:pic>
      <p:sp>
        <p:nvSpPr>
          <p:cNvPr id="484" name="Google Shape;484;p47"/>
          <p:cNvSpPr/>
          <p:nvPr/>
        </p:nvSpPr>
        <p:spPr>
          <a:xfrm>
            <a:off x="3976825" y="3099675"/>
            <a:ext cx="4471800" cy="7938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85" name="Google Shape;485;p47"/>
          <p:cNvSpPr/>
          <p:nvPr/>
        </p:nvSpPr>
        <p:spPr>
          <a:xfrm>
            <a:off x="262800" y="1445100"/>
            <a:ext cx="2112000" cy="3474300"/>
          </a:xfrm>
          <a:prstGeom prst="ellipse">
            <a:avLst/>
          </a:prstGeom>
          <a:noFill/>
          <a:ln w="28575" cap="flat" cmpd="sng">
            <a:solidFill>
              <a:srgbClr val="EC3A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txBox="1"/>
          <p:nvPr/>
        </p:nvSpPr>
        <p:spPr>
          <a:xfrm>
            <a:off x="4153125" y="3199575"/>
            <a:ext cx="491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Easier difficulty hackathons have more registered participants</a:t>
            </a:r>
            <a:endParaRPr>
              <a:solidFill>
                <a:schemeClr val="lt1"/>
              </a:solidFill>
            </a:endParaRPr>
          </a:p>
          <a:p>
            <a:pPr marL="0" lvl="0" indent="0" algn="l" rtl="0">
              <a:spcBef>
                <a:spcPts val="0"/>
              </a:spcBef>
              <a:spcAft>
                <a:spcPts val="0"/>
              </a:spcAft>
              <a:buNone/>
            </a:pPr>
            <a:endParaRPr>
              <a:solidFill>
                <a:schemeClr val="lt1"/>
              </a:solidFill>
            </a:endParaRPr>
          </a:p>
        </p:txBody>
      </p:sp>
      <p:cxnSp>
        <p:nvCxnSpPr>
          <p:cNvPr id="487" name="Google Shape;487;p47"/>
          <p:cNvCxnSpPr>
            <a:stCxn id="485" idx="6"/>
            <a:endCxn id="484" idx="1"/>
          </p:cNvCxnSpPr>
          <p:nvPr/>
        </p:nvCxnSpPr>
        <p:spPr>
          <a:xfrm>
            <a:off x="2374800" y="3182250"/>
            <a:ext cx="1602000" cy="314400"/>
          </a:xfrm>
          <a:prstGeom prst="straightConnector1">
            <a:avLst/>
          </a:prstGeom>
          <a:noFill/>
          <a:ln w="28575" cap="flat" cmpd="sng">
            <a:solidFill>
              <a:srgbClr val="EC3A3B"/>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48"/>
          <p:cNvPicPr preferRelativeResize="0"/>
          <p:nvPr/>
        </p:nvPicPr>
        <p:blipFill>
          <a:blip r:embed="rId3">
            <a:alphaModFix/>
          </a:blip>
          <a:stretch>
            <a:fillRect/>
          </a:stretch>
        </p:blipFill>
        <p:spPr>
          <a:xfrm>
            <a:off x="-12" y="1452975"/>
            <a:ext cx="9144000" cy="3594100"/>
          </a:xfrm>
          <a:prstGeom prst="rect">
            <a:avLst/>
          </a:prstGeom>
          <a:noFill/>
          <a:ln>
            <a:noFill/>
          </a:ln>
        </p:spPr>
      </p:pic>
      <p:sp>
        <p:nvSpPr>
          <p:cNvPr id="493" name="Google Shape;493;p48"/>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SandBoxSG</a:t>
            </a:r>
            <a:endParaRPr/>
          </a:p>
        </p:txBody>
      </p:sp>
      <p:grpSp>
        <p:nvGrpSpPr>
          <p:cNvPr id="494" name="Google Shape;494;p48"/>
          <p:cNvGrpSpPr/>
          <p:nvPr/>
        </p:nvGrpSpPr>
        <p:grpSpPr>
          <a:xfrm>
            <a:off x="672405" y="917266"/>
            <a:ext cx="7617731" cy="535664"/>
            <a:chOff x="6674125" y="1643550"/>
            <a:chExt cx="1661700" cy="517500"/>
          </a:xfrm>
        </p:grpSpPr>
        <p:sp>
          <p:nvSpPr>
            <p:cNvPr id="495" name="Google Shape;495;p48"/>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What Hackathons are hosted in the Past 24 Months</a:t>
              </a:r>
              <a:endParaRPr sz="1700" b="1">
                <a:latin typeface="Roboto"/>
                <a:ea typeface="Roboto"/>
                <a:cs typeface="Roboto"/>
                <a:sym typeface="Roboto"/>
              </a:endParaRPr>
            </a:p>
          </p:txBody>
        </p:sp>
      </p:grpSp>
      <p:pic>
        <p:nvPicPr>
          <p:cNvPr id="497" name="Google Shape;497;p48"/>
          <p:cNvPicPr preferRelativeResize="0"/>
          <p:nvPr/>
        </p:nvPicPr>
        <p:blipFill>
          <a:blip r:embed="rId4">
            <a:alphaModFix/>
          </a:blip>
          <a:stretch>
            <a:fillRect/>
          </a:stretch>
        </p:blipFill>
        <p:spPr>
          <a:xfrm>
            <a:off x="146875" y="1579930"/>
            <a:ext cx="5600700" cy="3371850"/>
          </a:xfrm>
          <a:prstGeom prst="rect">
            <a:avLst/>
          </a:prstGeom>
          <a:noFill/>
          <a:ln>
            <a:noFill/>
          </a:ln>
        </p:spPr>
      </p:pic>
      <p:sp>
        <p:nvSpPr>
          <p:cNvPr id="498" name="Google Shape;498;p48"/>
          <p:cNvSpPr/>
          <p:nvPr/>
        </p:nvSpPr>
        <p:spPr>
          <a:xfrm>
            <a:off x="5887825" y="1609100"/>
            <a:ext cx="2998500" cy="33135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99" name="Google Shape;499;p48"/>
          <p:cNvSpPr txBox="1"/>
          <p:nvPr/>
        </p:nvSpPr>
        <p:spPr>
          <a:xfrm>
            <a:off x="6024625" y="1729475"/>
            <a:ext cx="27249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Hackathons can have multiple themes:</a:t>
            </a:r>
            <a:endParaRPr b="1">
              <a:solidFill>
                <a:schemeClr val="lt1"/>
              </a:solidFill>
            </a:endParaRPr>
          </a:p>
          <a:p>
            <a:pPr marL="0" lvl="0" indent="0" algn="l" rtl="0">
              <a:spcBef>
                <a:spcPts val="0"/>
              </a:spcBef>
              <a:spcAft>
                <a:spcPts val="0"/>
              </a:spcAft>
              <a:buNone/>
            </a:pPr>
            <a:r>
              <a:rPr lang="en" b="1">
                <a:solidFill>
                  <a:schemeClr val="lt1"/>
                </a:solidFill>
              </a:rPr>
              <a:t>- limited to hackathons held in Singapore since 2020:</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Innovation (Ideation, similar to SCDF Hackathon, pitching the idea, selected idea moves forward)</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Trending Topics:</a:t>
            </a:r>
            <a:endParaRPr b="1">
              <a:solidFill>
                <a:schemeClr val="lt1"/>
              </a:solidFill>
            </a:endParaRPr>
          </a:p>
          <a:p>
            <a:pPr marL="0" lvl="0" indent="0" algn="l" rtl="0">
              <a:spcBef>
                <a:spcPts val="0"/>
              </a:spcBef>
              <a:spcAft>
                <a:spcPts val="0"/>
              </a:spcAft>
              <a:buNone/>
            </a:pPr>
            <a:r>
              <a:rPr lang="en" b="1">
                <a:solidFill>
                  <a:schemeClr val="lt1"/>
                </a:solidFill>
              </a:rPr>
              <a:t>Soln Dev, Innovation, Product Dev, Software Dev, Algo based</a:t>
            </a:r>
            <a:endParaRPr b="1">
              <a:solidFill>
                <a:schemeClr val="lt1"/>
              </a:solidFill>
            </a:endParaRPr>
          </a:p>
          <a:p>
            <a:pPr marL="0" lvl="0" indent="0" algn="l" rtl="0">
              <a:spcBef>
                <a:spcPts val="0"/>
              </a:spcBef>
              <a:spcAft>
                <a:spcPts val="0"/>
              </a:spcAft>
              <a:buNone/>
            </a:pP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par>
                                <p:cTn id="8" presetID="10" presetClass="entr" presetSubtype="0" fill="hold" nodeType="withEffect">
                                  <p:stCondLst>
                                    <p:cond delay="0"/>
                                  </p:stCondLst>
                                  <p:childTnLst>
                                    <p:set>
                                      <p:cBhvr>
                                        <p:cTn id="9" dur="1" fill="hold">
                                          <p:stCondLst>
                                            <p:cond delay="0"/>
                                          </p:stCondLst>
                                        </p:cTn>
                                        <p:tgtEl>
                                          <p:spTgt spid="499"/>
                                        </p:tgtEl>
                                        <p:attrNameLst>
                                          <p:attrName>style.visibility</p:attrName>
                                        </p:attrNameLst>
                                      </p:cBhvr>
                                      <p:to>
                                        <p:strVal val="visible"/>
                                      </p:to>
                                    </p:set>
                                    <p:animEffect transition="in" filter="fade">
                                      <p:cBhvr>
                                        <p:cTn id="10" dur="1000"/>
                                        <p:tgtEl>
                                          <p:spTgt spid="499"/>
                                        </p:tgtEl>
                                      </p:cBhvr>
                                    </p:animEffect>
                                  </p:childTnLst>
                                </p:cTn>
                              </p:par>
                              <p:par>
                                <p:cTn id="11" presetID="10" presetClass="entr" presetSubtype="0" fill="hold" nodeType="withEffect">
                                  <p:stCondLst>
                                    <p:cond delay="0"/>
                                  </p:stCondLst>
                                  <p:childTnLst>
                                    <p:set>
                                      <p:cBhvr>
                                        <p:cTn id="12" dur="1" fill="hold">
                                          <p:stCondLst>
                                            <p:cond delay="0"/>
                                          </p:stCondLst>
                                        </p:cTn>
                                        <p:tgtEl>
                                          <p:spTgt spid="498"/>
                                        </p:tgtEl>
                                        <p:attrNameLst>
                                          <p:attrName>style.visibility</p:attrName>
                                        </p:attrNameLst>
                                      </p:cBhvr>
                                      <p:to>
                                        <p:strVal val="visible"/>
                                      </p:to>
                                    </p:set>
                                    <p:animEffect transition="in" filter="fade">
                                      <p:cBhvr>
                                        <p:cTn id="13"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9"/>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Trending Topics</a:t>
            </a:r>
            <a:endParaRPr/>
          </a:p>
        </p:txBody>
      </p:sp>
      <p:grpSp>
        <p:nvGrpSpPr>
          <p:cNvPr id="505" name="Google Shape;505;p49"/>
          <p:cNvGrpSpPr/>
          <p:nvPr/>
        </p:nvGrpSpPr>
        <p:grpSpPr>
          <a:xfrm>
            <a:off x="672405" y="917266"/>
            <a:ext cx="7617731" cy="535664"/>
            <a:chOff x="6674125" y="1643550"/>
            <a:chExt cx="1661700" cy="517500"/>
          </a:xfrm>
        </p:grpSpPr>
        <p:sp>
          <p:nvSpPr>
            <p:cNvPr id="506" name="Google Shape;506;p49"/>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But is the trend accurate?</a:t>
              </a:r>
              <a:endParaRPr sz="1700" b="1">
                <a:latin typeface="Roboto"/>
                <a:ea typeface="Roboto"/>
                <a:cs typeface="Roboto"/>
                <a:sym typeface="Roboto"/>
              </a:endParaRPr>
            </a:p>
          </p:txBody>
        </p:sp>
      </p:grpSp>
      <p:sp>
        <p:nvSpPr>
          <p:cNvPr id="508" name="Google Shape;508;p49"/>
          <p:cNvSpPr txBox="1"/>
          <p:nvPr/>
        </p:nvSpPr>
        <p:spPr>
          <a:xfrm>
            <a:off x="672175" y="1531500"/>
            <a:ext cx="8077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a:solidFill>
                <a:srgbClr val="1E2124"/>
              </a:solidFill>
            </a:endParaRPr>
          </a:p>
        </p:txBody>
      </p:sp>
      <p:pic>
        <p:nvPicPr>
          <p:cNvPr id="509" name="Google Shape;509;p49"/>
          <p:cNvPicPr preferRelativeResize="0"/>
          <p:nvPr/>
        </p:nvPicPr>
        <p:blipFill>
          <a:blip r:embed="rId3">
            <a:alphaModFix/>
          </a:blip>
          <a:stretch>
            <a:fillRect/>
          </a:stretch>
        </p:blipFill>
        <p:spPr>
          <a:xfrm>
            <a:off x="336088" y="1531499"/>
            <a:ext cx="8481175" cy="2728000"/>
          </a:xfrm>
          <a:prstGeom prst="rect">
            <a:avLst/>
          </a:prstGeom>
          <a:noFill/>
          <a:ln>
            <a:noFill/>
          </a:ln>
        </p:spPr>
      </p:pic>
      <p:sp>
        <p:nvSpPr>
          <p:cNvPr id="510" name="Google Shape;510;p49"/>
          <p:cNvSpPr/>
          <p:nvPr/>
        </p:nvSpPr>
        <p:spPr>
          <a:xfrm>
            <a:off x="405175" y="4338075"/>
            <a:ext cx="8481000" cy="5844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11" name="Google Shape;511;p49"/>
          <p:cNvSpPr txBox="1"/>
          <p:nvPr/>
        </p:nvSpPr>
        <p:spPr>
          <a:xfrm>
            <a:off x="404425" y="4338075"/>
            <a:ext cx="834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rPr>
              <a:t>We can deduce that these are the more common topics that developers / hackathon participants are more interested in. In 2021, Cloud and AI are leading the topic discussion. Cloud is dying down in 2022</a:t>
            </a:r>
            <a:endParaRPr sz="1200"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517" name="Google Shape;517;p50"/>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sp>
        <p:nvSpPr>
          <p:cNvPr id="518" name="Google Shape;518;p50"/>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pic>
        <p:nvPicPr>
          <p:cNvPr id="519" name="Google Shape;519;p50"/>
          <p:cNvPicPr preferRelativeResize="0"/>
          <p:nvPr/>
        </p:nvPicPr>
        <p:blipFill>
          <a:blip r:embed="rId3">
            <a:alphaModFix/>
          </a:blip>
          <a:stretch>
            <a:fillRect/>
          </a:stretch>
        </p:blipFill>
        <p:spPr>
          <a:xfrm>
            <a:off x="266899" y="638150"/>
            <a:ext cx="6775552" cy="4307501"/>
          </a:xfrm>
          <a:prstGeom prst="rect">
            <a:avLst/>
          </a:prstGeom>
          <a:noFill/>
          <a:ln>
            <a:noFill/>
          </a:ln>
        </p:spPr>
      </p:pic>
      <p:sp>
        <p:nvSpPr>
          <p:cNvPr id="520" name="Google Shape;520;p50"/>
          <p:cNvSpPr txBox="1">
            <a:spLocks noGrp="1"/>
          </p:cNvSpPr>
          <p:nvPr>
            <p:ph type="title"/>
          </p:nvPr>
        </p:nvSpPr>
        <p:spPr>
          <a:xfrm>
            <a:off x="440275" y="113450"/>
            <a:ext cx="7809000" cy="524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Topic Modelling - Reddit r/hackathon</a:t>
            </a:r>
            <a:endParaRPr/>
          </a:p>
        </p:txBody>
      </p:sp>
      <p:pic>
        <p:nvPicPr>
          <p:cNvPr id="521" name="Google Shape;521;p50"/>
          <p:cNvPicPr preferRelativeResize="0"/>
          <p:nvPr/>
        </p:nvPicPr>
        <p:blipFill>
          <a:blip r:embed="rId4">
            <a:alphaModFix/>
          </a:blip>
          <a:stretch>
            <a:fillRect/>
          </a:stretch>
        </p:blipFill>
        <p:spPr>
          <a:xfrm>
            <a:off x="305150" y="638150"/>
            <a:ext cx="6840223" cy="4358625"/>
          </a:xfrm>
          <a:prstGeom prst="rect">
            <a:avLst/>
          </a:prstGeom>
          <a:noFill/>
          <a:ln>
            <a:noFill/>
          </a:ln>
        </p:spPr>
      </p:pic>
      <p:pic>
        <p:nvPicPr>
          <p:cNvPr id="522" name="Google Shape;522;p50"/>
          <p:cNvPicPr preferRelativeResize="0"/>
          <p:nvPr/>
        </p:nvPicPr>
        <p:blipFill>
          <a:blip r:embed="rId5">
            <a:alphaModFix/>
          </a:blip>
          <a:stretch>
            <a:fillRect/>
          </a:stretch>
        </p:blipFill>
        <p:spPr>
          <a:xfrm>
            <a:off x="382012" y="694075"/>
            <a:ext cx="6686490" cy="4358625"/>
          </a:xfrm>
          <a:prstGeom prst="rect">
            <a:avLst/>
          </a:prstGeom>
          <a:noFill/>
          <a:ln>
            <a:noFill/>
          </a:ln>
        </p:spPr>
      </p:pic>
      <p:pic>
        <p:nvPicPr>
          <p:cNvPr id="523" name="Google Shape;523;p50"/>
          <p:cNvPicPr preferRelativeResize="0"/>
          <p:nvPr/>
        </p:nvPicPr>
        <p:blipFill>
          <a:blip r:embed="rId6">
            <a:alphaModFix/>
          </a:blip>
          <a:stretch>
            <a:fillRect/>
          </a:stretch>
        </p:blipFill>
        <p:spPr>
          <a:xfrm>
            <a:off x="266900" y="659932"/>
            <a:ext cx="6686500" cy="4263943"/>
          </a:xfrm>
          <a:prstGeom prst="rect">
            <a:avLst/>
          </a:prstGeom>
          <a:noFill/>
          <a:ln>
            <a:noFill/>
          </a:ln>
        </p:spPr>
      </p:pic>
      <p:pic>
        <p:nvPicPr>
          <p:cNvPr id="524" name="Google Shape;524;p50"/>
          <p:cNvPicPr preferRelativeResize="0"/>
          <p:nvPr/>
        </p:nvPicPr>
        <p:blipFill>
          <a:blip r:embed="rId7">
            <a:alphaModFix/>
          </a:blip>
          <a:stretch>
            <a:fillRect/>
          </a:stretch>
        </p:blipFill>
        <p:spPr>
          <a:xfrm>
            <a:off x="344370" y="659925"/>
            <a:ext cx="6620605" cy="4263951"/>
          </a:xfrm>
          <a:prstGeom prst="rect">
            <a:avLst/>
          </a:prstGeom>
          <a:noFill/>
          <a:ln>
            <a:noFill/>
          </a:ln>
        </p:spPr>
      </p:pic>
      <p:pic>
        <p:nvPicPr>
          <p:cNvPr id="525" name="Google Shape;525;p50"/>
          <p:cNvPicPr preferRelativeResize="0"/>
          <p:nvPr/>
        </p:nvPicPr>
        <p:blipFill>
          <a:blip r:embed="rId8">
            <a:alphaModFix/>
          </a:blip>
          <a:stretch>
            <a:fillRect/>
          </a:stretch>
        </p:blipFill>
        <p:spPr>
          <a:xfrm>
            <a:off x="305150" y="622650"/>
            <a:ext cx="6775552" cy="4380298"/>
          </a:xfrm>
          <a:prstGeom prst="rect">
            <a:avLst/>
          </a:prstGeom>
          <a:noFill/>
          <a:ln>
            <a:noFill/>
          </a:ln>
        </p:spPr>
      </p:pic>
      <p:sp>
        <p:nvSpPr>
          <p:cNvPr id="526" name="Google Shape;526;p50"/>
          <p:cNvSpPr/>
          <p:nvPr/>
        </p:nvSpPr>
        <p:spPr>
          <a:xfrm>
            <a:off x="5461025" y="1846625"/>
            <a:ext cx="3555900" cy="16800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27" name="Google Shape;527;p50"/>
          <p:cNvSpPr txBox="1"/>
          <p:nvPr/>
        </p:nvSpPr>
        <p:spPr>
          <a:xfrm>
            <a:off x="5461026" y="1846625"/>
            <a:ext cx="37143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 sz="1200" b="1">
                <a:solidFill>
                  <a:schemeClr val="lt1"/>
                </a:solidFill>
                <a:latin typeface="Roboto"/>
                <a:ea typeface="Roboto"/>
                <a:cs typeface="Roboto"/>
                <a:sym typeface="Roboto"/>
              </a:rPr>
              <a:t>Commonly typed Words:</a:t>
            </a:r>
            <a:endParaRPr sz="1200" b="1">
              <a:solidFill>
                <a:schemeClr val="lt1"/>
              </a:solidFill>
              <a:latin typeface="Roboto"/>
              <a:ea typeface="Roboto"/>
              <a:cs typeface="Roboto"/>
              <a:sym typeface="Roboto"/>
            </a:endParaRPr>
          </a:p>
          <a:p>
            <a:pPr marL="0" lvl="0" indent="0" algn="l" rtl="0">
              <a:spcBef>
                <a:spcPts val="0"/>
              </a:spcBef>
              <a:spcAft>
                <a:spcPts val="0"/>
              </a:spcAft>
              <a:buNone/>
            </a:pP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 sz="1500" b="1">
                <a:solidFill>
                  <a:schemeClr val="lt1"/>
                </a:solidFill>
                <a:latin typeface="Roboto"/>
                <a:ea typeface="Roboto"/>
                <a:cs typeface="Roboto"/>
                <a:sym typeface="Roboto"/>
              </a:rPr>
              <a:t>Topic 1 - AI, build, book, apps, android</a:t>
            </a: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200" b="1">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1"/>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Devpost - Filtered by Singapore</a:t>
            </a:r>
            <a:endParaRPr/>
          </a:p>
        </p:txBody>
      </p:sp>
      <p:grpSp>
        <p:nvGrpSpPr>
          <p:cNvPr id="533" name="Google Shape;533;p51"/>
          <p:cNvGrpSpPr/>
          <p:nvPr/>
        </p:nvGrpSpPr>
        <p:grpSpPr>
          <a:xfrm>
            <a:off x="672405" y="917266"/>
            <a:ext cx="7617731" cy="535664"/>
            <a:chOff x="6674125" y="1643550"/>
            <a:chExt cx="1661700" cy="517500"/>
          </a:xfrm>
        </p:grpSpPr>
        <p:sp>
          <p:nvSpPr>
            <p:cNvPr id="534" name="Google Shape;534;p51"/>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What Hackathons are hosted in the Past 24 Months</a:t>
              </a:r>
              <a:endParaRPr sz="1700" b="1">
                <a:latin typeface="Roboto"/>
                <a:ea typeface="Roboto"/>
                <a:cs typeface="Roboto"/>
                <a:sym typeface="Roboto"/>
              </a:endParaRPr>
            </a:p>
          </p:txBody>
        </p:sp>
      </p:grpSp>
      <p:sp>
        <p:nvSpPr>
          <p:cNvPr id="536" name="Google Shape;536;p51"/>
          <p:cNvSpPr txBox="1"/>
          <p:nvPr/>
        </p:nvSpPr>
        <p:spPr>
          <a:xfrm>
            <a:off x="6024625" y="1729475"/>
            <a:ext cx="272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lt1"/>
              </a:solidFill>
            </a:endParaRPr>
          </a:p>
        </p:txBody>
      </p:sp>
      <p:pic>
        <p:nvPicPr>
          <p:cNvPr id="537" name="Google Shape;537;p51"/>
          <p:cNvPicPr preferRelativeResize="0"/>
          <p:nvPr/>
        </p:nvPicPr>
        <p:blipFill>
          <a:blip r:embed="rId3">
            <a:alphaModFix/>
          </a:blip>
          <a:stretch>
            <a:fillRect/>
          </a:stretch>
        </p:blipFill>
        <p:spPr>
          <a:xfrm>
            <a:off x="672400" y="1572967"/>
            <a:ext cx="3730618" cy="3385771"/>
          </a:xfrm>
          <a:prstGeom prst="rect">
            <a:avLst/>
          </a:prstGeom>
          <a:noFill/>
          <a:ln>
            <a:noFill/>
          </a:ln>
        </p:spPr>
      </p:pic>
      <p:pic>
        <p:nvPicPr>
          <p:cNvPr id="538" name="Google Shape;538;p51"/>
          <p:cNvPicPr preferRelativeResize="0"/>
          <p:nvPr/>
        </p:nvPicPr>
        <p:blipFill>
          <a:blip r:embed="rId4">
            <a:alphaModFix/>
          </a:blip>
          <a:stretch>
            <a:fillRect/>
          </a:stretch>
        </p:blipFill>
        <p:spPr>
          <a:xfrm>
            <a:off x="0" y="1609100"/>
            <a:ext cx="5243925" cy="3090150"/>
          </a:xfrm>
          <a:prstGeom prst="rect">
            <a:avLst/>
          </a:prstGeom>
          <a:noFill/>
          <a:ln>
            <a:noFill/>
          </a:ln>
        </p:spPr>
      </p:pic>
      <p:pic>
        <p:nvPicPr>
          <p:cNvPr id="539" name="Google Shape;539;p51"/>
          <p:cNvPicPr preferRelativeResize="0"/>
          <p:nvPr/>
        </p:nvPicPr>
        <p:blipFill>
          <a:blip r:embed="rId5">
            <a:alphaModFix/>
          </a:blip>
          <a:stretch>
            <a:fillRect/>
          </a:stretch>
        </p:blipFill>
        <p:spPr>
          <a:xfrm>
            <a:off x="4285175" y="1601600"/>
            <a:ext cx="4858825" cy="310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par>
                                <p:cTn id="8" presetID="10" presetClass="entr" presetSubtype="0" fill="hold" nodeType="withEffect">
                                  <p:stCondLst>
                                    <p:cond delay="0"/>
                                  </p:stCondLst>
                                  <p:childTnLst>
                                    <p:set>
                                      <p:cBhvr>
                                        <p:cTn id="9" dur="1" fill="hold">
                                          <p:stCondLst>
                                            <p:cond delay="0"/>
                                          </p:stCondLst>
                                        </p:cTn>
                                        <p:tgtEl>
                                          <p:spTgt spid="539"/>
                                        </p:tgtEl>
                                        <p:attrNameLst>
                                          <p:attrName>style.visibility</p:attrName>
                                        </p:attrNameLst>
                                      </p:cBhvr>
                                      <p:to>
                                        <p:strVal val="visible"/>
                                      </p:to>
                                    </p:set>
                                    <p:animEffect transition="in" filter="fade">
                                      <p:cBhvr>
                                        <p:cTn id="10" dur="10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2"/>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Devpost - Filtered by Singapore</a:t>
            </a:r>
            <a:endParaRPr/>
          </a:p>
        </p:txBody>
      </p:sp>
      <p:sp>
        <p:nvSpPr>
          <p:cNvPr id="545" name="Google Shape;545;p52"/>
          <p:cNvSpPr txBox="1"/>
          <p:nvPr/>
        </p:nvSpPr>
        <p:spPr>
          <a:xfrm>
            <a:off x="6024625" y="1729475"/>
            <a:ext cx="272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lt1"/>
              </a:solidFill>
            </a:endParaRPr>
          </a:p>
        </p:txBody>
      </p:sp>
      <p:pic>
        <p:nvPicPr>
          <p:cNvPr id="546" name="Google Shape;546;p52"/>
          <p:cNvPicPr preferRelativeResize="0"/>
          <p:nvPr/>
        </p:nvPicPr>
        <p:blipFill>
          <a:blip r:embed="rId3">
            <a:alphaModFix/>
          </a:blip>
          <a:stretch>
            <a:fillRect/>
          </a:stretch>
        </p:blipFill>
        <p:spPr>
          <a:xfrm>
            <a:off x="185126" y="1454975"/>
            <a:ext cx="8783075" cy="2927700"/>
          </a:xfrm>
          <a:prstGeom prst="rect">
            <a:avLst/>
          </a:prstGeom>
          <a:noFill/>
          <a:ln>
            <a:noFill/>
          </a:ln>
        </p:spPr>
      </p:pic>
      <p:cxnSp>
        <p:nvCxnSpPr>
          <p:cNvPr id="547" name="Google Shape;547;p52"/>
          <p:cNvCxnSpPr/>
          <p:nvPr/>
        </p:nvCxnSpPr>
        <p:spPr>
          <a:xfrm flipH="1">
            <a:off x="2571975" y="1879700"/>
            <a:ext cx="645600" cy="952200"/>
          </a:xfrm>
          <a:prstGeom prst="straightConnector1">
            <a:avLst/>
          </a:prstGeom>
          <a:noFill/>
          <a:ln w="28575" cap="flat" cmpd="sng">
            <a:solidFill>
              <a:srgbClr val="FF00FF"/>
            </a:solidFill>
            <a:prstDash val="solid"/>
            <a:round/>
            <a:headEnd type="none" w="med" len="med"/>
            <a:tailEnd type="triangle" w="med" len="med"/>
          </a:ln>
        </p:spPr>
      </p:cxnSp>
      <p:cxnSp>
        <p:nvCxnSpPr>
          <p:cNvPr id="548" name="Google Shape;548;p52"/>
          <p:cNvCxnSpPr/>
          <p:nvPr/>
        </p:nvCxnSpPr>
        <p:spPr>
          <a:xfrm flipH="1">
            <a:off x="2571800" y="2996150"/>
            <a:ext cx="815100" cy="196800"/>
          </a:xfrm>
          <a:prstGeom prst="straightConnector1">
            <a:avLst/>
          </a:prstGeom>
          <a:noFill/>
          <a:ln w="28575" cap="flat" cmpd="sng">
            <a:solidFill>
              <a:srgbClr val="FF0000"/>
            </a:solidFill>
            <a:prstDash val="solid"/>
            <a:round/>
            <a:headEnd type="none" w="med" len="med"/>
            <a:tailEnd type="triangle" w="med" len="med"/>
          </a:ln>
        </p:spPr>
      </p:cxnSp>
      <p:cxnSp>
        <p:nvCxnSpPr>
          <p:cNvPr id="549" name="Google Shape;549;p52"/>
          <p:cNvCxnSpPr/>
          <p:nvPr/>
        </p:nvCxnSpPr>
        <p:spPr>
          <a:xfrm flipH="1">
            <a:off x="2522925" y="3614050"/>
            <a:ext cx="743700" cy="181200"/>
          </a:xfrm>
          <a:prstGeom prst="straightConnector1">
            <a:avLst/>
          </a:prstGeom>
          <a:noFill/>
          <a:ln w="28575" cap="flat" cmpd="sng">
            <a:solidFill>
              <a:srgbClr val="FF0000"/>
            </a:solidFill>
            <a:prstDash val="solid"/>
            <a:round/>
            <a:headEnd type="none" w="med" len="med"/>
            <a:tailEnd type="triangle" w="med" len="med"/>
          </a:ln>
        </p:spPr>
      </p:cxnSp>
      <p:sp>
        <p:nvSpPr>
          <p:cNvPr id="550" name="Google Shape;550;p52"/>
          <p:cNvSpPr/>
          <p:nvPr/>
        </p:nvSpPr>
        <p:spPr>
          <a:xfrm>
            <a:off x="5126950" y="991150"/>
            <a:ext cx="2358600" cy="26475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51" name="Google Shape;551;p52"/>
          <p:cNvSpPr txBox="1"/>
          <p:nvPr/>
        </p:nvSpPr>
        <p:spPr>
          <a:xfrm>
            <a:off x="5192050" y="1021900"/>
            <a:ext cx="22284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Roboto"/>
                <a:ea typeface="Roboto"/>
                <a:cs typeface="Roboto"/>
                <a:sym typeface="Roboto"/>
              </a:rPr>
              <a:t>1) Supply Chain Mgt  is growing in trend.</a:t>
            </a:r>
            <a:endParaRPr sz="1200" b="1">
              <a:solidFill>
                <a:schemeClr val="lt1"/>
              </a:solidFill>
              <a:latin typeface="Roboto"/>
              <a:ea typeface="Roboto"/>
              <a:cs typeface="Roboto"/>
              <a:sym typeface="Roboto"/>
            </a:endParaRPr>
          </a:p>
          <a:p>
            <a:pPr marL="0" lvl="0" indent="0" algn="l" rtl="0">
              <a:spcBef>
                <a:spcPts val="0"/>
              </a:spcBef>
              <a:spcAft>
                <a:spcPts val="0"/>
              </a:spcAft>
              <a:buNone/>
            </a:pP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 sz="1200" b="1">
                <a:solidFill>
                  <a:schemeClr val="lt1"/>
                </a:solidFill>
                <a:latin typeface="Roboto"/>
                <a:ea typeface="Roboto"/>
                <a:cs typeface="Roboto"/>
                <a:sym typeface="Roboto"/>
              </a:rPr>
              <a:t>2) COVID-19 is normalised and becomes part of our lives, Healthcare and Food &amp; Technology Hackathon reduced over the year.</a:t>
            </a:r>
            <a:endParaRPr sz="1200" b="1">
              <a:solidFill>
                <a:schemeClr val="lt1"/>
              </a:solidFill>
              <a:latin typeface="Roboto"/>
              <a:ea typeface="Roboto"/>
              <a:cs typeface="Roboto"/>
              <a:sym typeface="Roboto"/>
            </a:endParaRPr>
          </a:p>
          <a:p>
            <a:pPr marL="0" lvl="0" indent="0" algn="l" rtl="0">
              <a:spcBef>
                <a:spcPts val="0"/>
              </a:spcBef>
              <a:spcAft>
                <a:spcPts val="0"/>
              </a:spcAft>
              <a:buNone/>
            </a:pP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 sz="1200" b="1">
                <a:solidFill>
                  <a:schemeClr val="lt1"/>
                </a:solidFill>
                <a:latin typeface="Roboto"/>
                <a:ea typeface="Roboto"/>
                <a:cs typeface="Roboto"/>
                <a:sym typeface="Roboto"/>
              </a:rPr>
              <a:t>3) Game Development started growing due to the increased in adoption for Unreal Engine 5</a:t>
            </a:r>
            <a:endParaRPr sz="1200" b="1">
              <a:solidFill>
                <a:schemeClr val="lt1"/>
              </a:solidFill>
              <a:latin typeface="Roboto"/>
              <a:ea typeface="Roboto"/>
              <a:cs typeface="Roboto"/>
              <a:sym typeface="Roboto"/>
            </a:endParaRPr>
          </a:p>
        </p:txBody>
      </p:sp>
      <p:cxnSp>
        <p:nvCxnSpPr>
          <p:cNvPr id="552" name="Google Shape;552;p52"/>
          <p:cNvCxnSpPr/>
          <p:nvPr/>
        </p:nvCxnSpPr>
        <p:spPr>
          <a:xfrm flipH="1">
            <a:off x="2539125" y="3252100"/>
            <a:ext cx="727500" cy="236400"/>
          </a:xfrm>
          <a:prstGeom prst="straightConnector1">
            <a:avLst/>
          </a:prstGeom>
          <a:noFill/>
          <a:ln w="28575" cap="flat" cmpd="sng">
            <a:solidFill>
              <a:srgbClr val="9900FF"/>
            </a:solidFill>
            <a:prstDash val="solid"/>
            <a:round/>
            <a:headEnd type="none" w="med" len="med"/>
            <a:tailEnd type="triangle" w="med" len="med"/>
          </a:ln>
        </p:spPr>
      </p:cxnSp>
      <p:sp>
        <p:nvSpPr>
          <p:cNvPr id="553" name="Google Shape;553;p52"/>
          <p:cNvSpPr/>
          <p:nvPr/>
        </p:nvSpPr>
        <p:spPr>
          <a:xfrm>
            <a:off x="331500" y="4468100"/>
            <a:ext cx="8481000" cy="5844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54" name="Google Shape;554;p52"/>
          <p:cNvSpPr txBox="1"/>
          <p:nvPr/>
        </p:nvSpPr>
        <p:spPr>
          <a:xfrm>
            <a:off x="363000" y="4577400"/>
            <a:ext cx="84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Where is the Cloud? 				Cloud is an enabler for most of the themes in the hackathon. </a:t>
            </a:r>
            <a:endParaRPr b="1">
              <a:solidFill>
                <a:schemeClr val="lt1"/>
              </a:solidFill>
              <a:latin typeface="Roboto"/>
              <a:ea typeface="Roboto"/>
              <a:cs typeface="Roboto"/>
              <a:sym typeface="Roboto"/>
            </a:endParaRPr>
          </a:p>
        </p:txBody>
      </p:sp>
      <p:sp>
        <p:nvSpPr>
          <p:cNvPr id="555" name="Google Shape;555;p52"/>
          <p:cNvSpPr/>
          <p:nvPr/>
        </p:nvSpPr>
        <p:spPr>
          <a:xfrm>
            <a:off x="2138025" y="4415750"/>
            <a:ext cx="1340100" cy="689100"/>
          </a:xfrm>
          <a:prstGeom prst="cloud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p:nvPr/>
        </p:nvSpPr>
        <p:spPr>
          <a:xfrm>
            <a:off x="699200" y="1026100"/>
            <a:ext cx="5684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Roboto Light"/>
              <a:ea typeface="Roboto Light"/>
              <a:cs typeface="Roboto Light"/>
              <a:sym typeface="Roboto Light"/>
            </a:endParaRPr>
          </a:p>
        </p:txBody>
      </p:sp>
      <p:sp>
        <p:nvSpPr>
          <p:cNvPr id="216" name="Google Shape;216;p26"/>
          <p:cNvSpPr txBox="1"/>
          <p:nvPr/>
        </p:nvSpPr>
        <p:spPr>
          <a:xfrm>
            <a:off x="206551" y="1026100"/>
            <a:ext cx="8730900" cy="33198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Driven by ambition and power of technology to drive human progress</a:t>
            </a:r>
            <a:endParaRPr sz="1800">
              <a:latin typeface="Source Sans Pro"/>
              <a:ea typeface="Source Sans Pro"/>
              <a:cs typeface="Source Sans Pro"/>
              <a:sym typeface="Source Sans Pro"/>
            </a:endParaRPr>
          </a:p>
          <a:p>
            <a:pPr marL="914400" lvl="1"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Multiple Institutes of Higher Learnings Engagement to nurture the next generation of talent</a:t>
            </a:r>
            <a:endParaRPr sz="1800">
              <a:latin typeface="Source Sans Pro"/>
              <a:ea typeface="Source Sans Pro"/>
              <a:cs typeface="Source Sans Pro"/>
              <a:sym typeface="Source Sans Pro"/>
            </a:endParaRPr>
          </a:p>
          <a:p>
            <a:pPr marL="914400" lvl="0" indent="0" algn="l" rtl="0">
              <a:spcBef>
                <a:spcPts val="0"/>
              </a:spcBef>
              <a:spcAft>
                <a:spcPts val="0"/>
              </a:spcAft>
              <a:buNone/>
            </a:pPr>
            <a:endParaRPr sz="180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Increase in partnerships with various organisations</a:t>
            </a:r>
            <a:endParaRPr sz="1800">
              <a:latin typeface="Source Sans Pro"/>
              <a:ea typeface="Source Sans Pro"/>
              <a:cs typeface="Source Sans Pro"/>
              <a:sym typeface="Source Sans Pro"/>
            </a:endParaRPr>
          </a:p>
          <a:p>
            <a:pPr marL="914400" lvl="1"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Hackathons</a:t>
            </a:r>
            <a:endParaRPr sz="1800">
              <a:latin typeface="Source Sans Pro"/>
              <a:ea typeface="Source Sans Pro"/>
              <a:cs typeface="Source Sans Pro"/>
              <a:sym typeface="Source Sans Pro"/>
            </a:endParaRPr>
          </a:p>
          <a:p>
            <a:pPr marL="914400" lvl="1"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Projects</a:t>
            </a:r>
            <a:endParaRPr sz="1800">
              <a:latin typeface="Source Sans Pro"/>
              <a:ea typeface="Source Sans Pro"/>
              <a:cs typeface="Source Sans Pro"/>
              <a:sym typeface="Source Sans Pro"/>
            </a:endParaRPr>
          </a:p>
        </p:txBody>
      </p:sp>
      <p:pic>
        <p:nvPicPr>
          <p:cNvPr id="217" name="Google Shape;217;p26"/>
          <p:cNvPicPr preferRelativeResize="0"/>
          <p:nvPr/>
        </p:nvPicPr>
        <p:blipFill>
          <a:blip r:embed="rId3">
            <a:alphaModFix/>
          </a:blip>
          <a:stretch>
            <a:fillRect/>
          </a:stretch>
        </p:blipFill>
        <p:spPr>
          <a:xfrm>
            <a:off x="304732" y="180848"/>
            <a:ext cx="6298573" cy="777125"/>
          </a:xfrm>
          <a:prstGeom prst="rect">
            <a:avLst/>
          </a:prstGeom>
          <a:noFill/>
          <a:ln>
            <a:noFill/>
          </a:ln>
        </p:spPr>
      </p:pic>
      <p:pic>
        <p:nvPicPr>
          <p:cNvPr id="218" name="Google Shape;218;p26"/>
          <p:cNvPicPr preferRelativeResize="0"/>
          <p:nvPr/>
        </p:nvPicPr>
        <p:blipFill>
          <a:blip r:embed="rId4">
            <a:alphaModFix/>
          </a:blip>
          <a:stretch>
            <a:fillRect/>
          </a:stretch>
        </p:blipFill>
        <p:spPr>
          <a:xfrm>
            <a:off x="250250" y="3194712"/>
            <a:ext cx="3045826" cy="1713250"/>
          </a:xfrm>
          <a:prstGeom prst="rect">
            <a:avLst/>
          </a:prstGeom>
          <a:noFill/>
          <a:ln>
            <a:noFill/>
          </a:ln>
        </p:spPr>
      </p:pic>
      <p:pic>
        <p:nvPicPr>
          <p:cNvPr id="219" name="Google Shape;219;p26"/>
          <p:cNvPicPr preferRelativeResize="0"/>
          <p:nvPr/>
        </p:nvPicPr>
        <p:blipFill>
          <a:blip r:embed="rId5">
            <a:alphaModFix/>
          </a:blip>
          <a:stretch>
            <a:fillRect/>
          </a:stretch>
        </p:blipFill>
        <p:spPr>
          <a:xfrm>
            <a:off x="4936475" y="3349076"/>
            <a:ext cx="2181274" cy="624125"/>
          </a:xfrm>
          <a:prstGeom prst="rect">
            <a:avLst/>
          </a:prstGeom>
          <a:noFill/>
          <a:ln>
            <a:noFill/>
          </a:ln>
        </p:spPr>
      </p:pic>
      <p:pic>
        <p:nvPicPr>
          <p:cNvPr id="220" name="Google Shape;220;p26"/>
          <p:cNvPicPr preferRelativeResize="0"/>
          <p:nvPr/>
        </p:nvPicPr>
        <p:blipFill>
          <a:blip r:embed="rId6">
            <a:alphaModFix/>
          </a:blip>
          <a:stretch>
            <a:fillRect/>
          </a:stretch>
        </p:blipFill>
        <p:spPr>
          <a:xfrm>
            <a:off x="3702850" y="3723450"/>
            <a:ext cx="1317750" cy="1229900"/>
          </a:xfrm>
          <a:prstGeom prst="rect">
            <a:avLst/>
          </a:prstGeom>
          <a:noFill/>
          <a:ln>
            <a:noFill/>
          </a:ln>
        </p:spPr>
      </p:pic>
      <p:pic>
        <p:nvPicPr>
          <p:cNvPr id="221" name="Google Shape;221;p26"/>
          <p:cNvPicPr preferRelativeResize="0"/>
          <p:nvPr/>
        </p:nvPicPr>
        <p:blipFill>
          <a:blip r:embed="rId7">
            <a:alphaModFix/>
          </a:blip>
          <a:stretch>
            <a:fillRect/>
          </a:stretch>
        </p:blipFill>
        <p:spPr>
          <a:xfrm>
            <a:off x="6247850" y="1984624"/>
            <a:ext cx="2151274" cy="1210075"/>
          </a:xfrm>
          <a:prstGeom prst="rect">
            <a:avLst/>
          </a:prstGeom>
          <a:noFill/>
          <a:ln>
            <a:noFill/>
          </a:ln>
        </p:spPr>
      </p:pic>
      <p:pic>
        <p:nvPicPr>
          <p:cNvPr id="222" name="Google Shape;222;p26"/>
          <p:cNvPicPr preferRelativeResize="0"/>
          <p:nvPr/>
        </p:nvPicPr>
        <p:blipFill>
          <a:blip r:embed="rId8">
            <a:alphaModFix/>
          </a:blip>
          <a:stretch>
            <a:fillRect/>
          </a:stretch>
        </p:blipFill>
        <p:spPr>
          <a:xfrm>
            <a:off x="3296069" y="2680713"/>
            <a:ext cx="1840175" cy="717625"/>
          </a:xfrm>
          <a:prstGeom prst="rect">
            <a:avLst/>
          </a:prstGeom>
          <a:noFill/>
          <a:ln>
            <a:noFill/>
          </a:ln>
        </p:spPr>
      </p:pic>
      <p:pic>
        <p:nvPicPr>
          <p:cNvPr id="223" name="Google Shape;223;p26"/>
          <p:cNvPicPr preferRelativeResize="0"/>
          <p:nvPr/>
        </p:nvPicPr>
        <p:blipFill>
          <a:blip r:embed="rId9">
            <a:alphaModFix/>
          </a:blip>
          <a:stretch>
            <a:fillRect/>
          </a:stretch>
        </p:blipFill>
        <p:spPr>
          <a:xfrm>
            <a:off x="6603288" y="3672567"/>
            <a:ext cx="2362288" cy="1331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3"/>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300"/>
              <a:t>NETWORK ANALYSIS</a:t>
            </a:r>
            <a:endParaRPr sz="3400"/>
          </a:p>
          <a:p>
            <a:pPr marL="0" lvl="0" indent="0" algn="r" rtl="0">
              <a:spcBef>
                <a:spcPts val="0"/>
              </a:spcBef>
              <a:spcAft>
                <a:spcPts val="0"/>
              </a:spcAft>
              <a:buNone/>
            </a:pPr>
            <a:endParaRPr sz="1800"/>
          </a:p>
        </p:txBody>
      </p:sp>
      <p:sp>
        <p:nvSpPr>
          <p:cNvPr id="561" name="Google Shape;561;p53"/>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4"/>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Network Analysis - Tools Used</a:t>
            </a:r>
            <a:endParaRPr/>
          </a:p>
        </p:txBody>
      </p:sp>
      <p:grpSp>
        <p:nvGrpSpPr>
          <p:cNvPr id="567" name="Google Shape;567;p54"/>
          <p:cNvGrpSpPr/>
          <p:nvPr/>
        </p:nvGrpSpPr>
        <p:grpSpPr>
          <a:xfrm>
            <a:off x="528378" y="1432470"/>
            <a:ext cx="2178489" cy="535664"/>
            <a:chOff x="6674125" y="1643550"/>
            <a:chExt cx="1661700" cy="517500"/>
          </a:xfrm>
        </p:grpSpPr>
        <p:sp>
          <p:nvSpPr>
            <p:cNvPr id="568" name="Google Shape;568;p5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Tools</a:t>
              </a:r>
              <a:endParaRPr sz="1700" b="1">
                <a:latin typeface="Roboto"/>
                <a:ea typeface="Roboto"/>
                <a:cs typeface="Roboto"/>
                <a:sym typeface="Roboto"/>
              </a:endParaRPr>
            </a:p>
          </p:txBody>
        </p:sp>
      </p:grpSp>
      <p:sp>
        <p:nvSpPr>
          <p:cNvPr id="570" name="Google Shape;570;p54"/>
          <p:cNvSpPr/>
          <p:nvPr/>
        </p:nvSpPr>
        <p:spPr>
          <a:xfrm>
            <a:off x="593825" y="2212750"/>
            <a:ext cx="1779900" cy="21612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4"/>
          <p:cNvSpPr txBox="1">
            <a:spLocks noGrp="1"/>
          </p:cNvSpPr>
          <p:nvPr>
            <p:ph type="body" idx="1"/>
          </p:nvPr>
        </p:nvSpPr>
        <p:spPr>
          <a:xfrm>
            <a:off x="880775" y="2575650"/>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b="1">
                <a:latin typeface="Roboto"/>
                <a:ea typeface="Roboto"/>
                <a:cs typeface="Roboto"/>
                <a:sym typeface="Roboto"/>
              </a:rPr>
              <a:t>networkx</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tweepy</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community </a:t>
            </a:r>
            <a:endParaRPr sz="1100" b="1">
              <a:latin typeface="Roboto"/>
              <a:ea typeface="Roboto"/>
              <a:cs typeface="Roboto"/>
              <a:sym typeface="Roboto"/>
            </a:endParaRPr>
          </a:p>
          <a:p>
            <a:pPr marL="0" lvl="0" indent="0" algn="l" rtl="0">
              <a:spcBef>
                <a:spcPts val="600"/>
              </a:spcBef>
              <a:spcAft>
                <a:spcPts val="0"/>
              </a:spcAft>
              <a:buNone/>
            </a:pPr>
            <a:r>
              <a:rPr lang="en" sz="900" b="1">
                <a:latin typeface="Roboto"/>
                <a:ea typeface="Roboto"/>
                <a:cs typeface="Roboto"/>
                <a:sym typeface="Roboto"/>
              </a:rPr>
              <a:t>- community_louvain</a:t>
            </a:r>
            <a:endParaRPr sz="9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Matplotlib</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 pyplot</a:t>
            </a: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grpSp>
        <p:nvGrpSpPr>
          <p:cNvPr id="572" name="Google Shape;572;p54"/>
          <p:cNvGrpSpPr/>
          <p:nvPr/>
        </p:nvGrpSpPr>
        <p:grpSpPr>
          <a:xfrm>
            <a:off x="2943853" y="1432470"/>
            <a:ext cx="2178489" cy="535664"/>
            <a:chOff x="6674125" y="1643550"/>
            <a:chExt cx="1661700" cy="517500"/>
          </a:xfrm>
        </p:grpSpPr>
        <p:sp>
          <p:nvSpPr>
            <p:cNvPr id="573" name="Google Shape;573;p5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Visualisation</a:t>
              </a:r>
              <a:endParaRPr sz="1700" b="1">
                <a:latin typeface="Roboto"/>
                <a:ea typeface="Roboto"/>
                <a:cs typeface="Roboto"/>
                <a:sym typeface="Roboto"/>
              </a:endParaRPr>
            </a:p>
          </p:txBody>
        </p:sp>
      </p:grpSp>
      <p:sp>
        <p:nvSpPr>
          <p:cNvPr id="575" name="Google Shape;575;p54"/>
          <p:cNvSpPr/>
          <p:nvPr/>
        </p:nvSpPr>
        <p:spPr>
          <a:xfrm>
            <a:off x="3087625" y="2212750"/>
            <a:ext cx="1779900" cy="21612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txBox="1">
            <a:spLocks noGrp="1"/>
          </p:cNvSpPr>
          <p:nvPr>
            <p:ph type="body" idx="1"/>
          </p:nvPr>
        </p:nvSpPr>
        <p:spPr>
          <a:xfrm>
            <a:off x="3374575" y="2575650"/>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grpSp>
        <p:nvGrpSpPr>
          <p:cNvPr id="577" name="Google Shape;577;p54"/>
          <p:cNvGrpSpPr/>
          <p:nvPr/>
        </p:nvGrpSpPr>
        <p:grpSpPr>
          <a:xfrm>
            <a:off x="5482573" y="1432520"/>
            <a:ext cx="1343318" cy="535664"/>
            <a:chOff x="6674125" y="1643550"/>
            <a:chExt cx="1661700" cy="517500"/>
          </a:xfrm>
        </p:grpSpPr>
        <p:sp>
          <p:nvSpPr>
            <p:cNvPr id="578" name="Google Shape;578;p5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Datasets</a:t>
              </a:r>
              <a:endParaRPr sz="1700" b="1">
                <a:latin typeface="Roboto"/>
                <a:ea typeface="Roboto"/>
                <a:cs typeface="Roboto"/>
                <a:sym typeface="Roboto"/>
              </a:endParaRPr>
            </a:p>
          </p:txBody>
        </p:sp>
      </p:grpSp>
      <p:pic>
        <p:nvPicPr>
          <p:cNvPr id="580" name="Google Shape;580;p54"/>
          <p:cNvPicPr preferRelativeResize="0"/>
          <p:nvPr/>
        </p:nvPicPr>
        <p:blipFill>
          <a:blip r:embed="rId3">
            <a:alphaModFix/>
          </a:blip>
          <a:stretch>
            <a:fillRect/>
          </a:stretch>
        </p:blipFill>
        <p:spPr>
          <a:xfrm>
            <a:off x="5581425" y="2212750"/>
            <a:ext cx="1027225" cy="1002175"/>
          </a:xfrm>
          <a:prstGeom prst="rect">
            <a:avLst/>
          </a:prstGeom>
          <a:noFill/>
          <a:ln>
            <a:noFill/>
          </a:ln>
        </p:spPr>
      </p:pic>
      <p:pic>
        <p:nvPicPr>
          <p:cNvPr id="581" name="Google Shape;581;p54"/>
          <p:cNvPicPr preferRelativeResize="0"/>
          <p:nvPr/>
        </p:nvPicPr>
        <p:blipFill>
          <a:blip r:embed="rId4">
            <a:alphaModFix/>
          </a:blip>
          <a:stretch>
            <a:fillRect/>
          </a:stretch>
        </p:blipFill>
        <p:spPr>
          <a:xfrm>
            <a:off x="3374575" y="2633000"/>
            <a:ext cx="1206000" cy="467148"/>
          </a:xfrm>
          <a:prstGeom prst="rect">
            <a:avLst/>
          </a:prstGeom>
          <a:noFill/>
          <a:ln>
            <a:noFill/>
          </a:ln>
        </p:spPr>
      </p:pic>
      <p:grpSp>
        <p:nvGrpSpPr>
          <p:cNvPr id="582" name="Google Shape;582;p54"/>
          <p:cNvGrpSpPr/>
          <p:nvPr/>
        </p:nvGrpSpPr>
        <p:grpSpPr>
          <a:xfrm>
            <a:off x="7263708" y="1432470"/>
            <a:ext cx="1445014" cy="535664"/>
            <a:chOff x="6674125" y="1643550"/>
            <a:chExt cx="1661700" cy="517500"/>
          </a:xfrm>
        </p:grpSpPr>
        <p:sp>
          <p:nvSpPr>
            <p:cNvPr id="583" name="Google Shape;583;p5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How?</a:t>
              </a:r>
              <a:endParaRPr sz="1700" b="1">
                <a:latin typeface="Roboto"/>
                <a:ea typeface="Roboto"/>
                <a:cs typeface="Roboto"/>
                <a:sym typeface="Roboto"/>
              </a:endParaRPr>
            </a:p>
          </p:txBody>
        </p:sp>
      </p:grpSp>
      <p:sp>
        <p:nvSpPr>
          <p:cNvPr id="585" name="Google Shape;585;p54"/>
          <p:cNvSpPr/>
          <p:nvPr/>
        </p:nvSpPr>
        <p:spPr>
          <a:xfrm>
            <a:off x="7004425" y="2212750"/>
            <a:ext cx="1779900" cy="2161200"/>
          </a:xfrm>
          <a:prstGeom prst="verticalScroll">
            <a:avLst>
              <a:gd name="adj" fmla="val 12500"/>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txBox="1">
            <a:spLocks noGrp="1"/>
          </p:cNvSpPr>
          <p:nvPr>
            <p:ph type="body" idx="1"/>
          </p:nvPr>
        </p:nvSpPr>
        <p:spPr>
          <a:xfrm>
            <a:off x="7322550" y="248337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b="1">
                <a:latin typeface="Roboto"/>
                <a:ea typeface="Roboto"/>
                <a:cs typeface="Roboto"/>
                <a:sym typeface="Roboto"/>
              </a:rPr>
              <a:t>Retrieve Dell’s followers’ followers</a:t>
            </a:r>
            <a:endParaRPr sz="1100" b="1">
              <a:latin typeface="Roboto"/>
              <a:ea typeface="Roboto"/>
              <a:cs typeface="Roboto"/>
              <a:sym typeface="Roboto"/>
            </a:endParaRPr>
          </a:p>
          <a:p>
            <a:pPr marL="0" lvl="0" indent="0" algn="l" rtl="0">
              <a:spcBef>
                <a:spcPts val="600"/>
              </a:spcBef>
              <a:spcAft>
                <a:spcPts val="0"/>
              </a:spcAft>
              <a:buNone/>
            </a:pPr>
            <a:r>
              <a:rPr lang="en" sz="1100" b="1">
                <a:latin typeface="Roboto"/>
                <a:ea typeface="Roboto"/>
                <a:cs typeface="Roboto"/>
                <a:sym typeface="Roboto"/>
              </a:rPr>
              <a:t>Reach - Retrieve Dell’s top 25 followers</a:t>
            </a:r>
            <a:endParaRPr sz="1100" b="1">
              <a:latin typeface="Roboto"/>
              <a:ea typeface="Roboto"/>
              <a:cs typeface="Roboto"/>
              <a:sym typeface="Roboto"/>
            </a:endParaRPr>
          </a:p>
          <a:p>
            <a:pPr marL="0" lvl="0" indent="0" algn="l" rtl="0">
              <a:spcBef>
                <a:spcPts val="600"/>
              </a:spcBef>
              <a:spcAft>
                <a:spcPts val="600"/>
              </a:spcAft>
              <a:buNone/>
            </a:pPr>
            <a:r>
              <a:rPr lang="en" sz="1100" b="1">
                <a:latin typeface="Roboto"/>
                <a:ea typeface="Roboto"/>
                <a:cs typeface="Roboto"/>
                <a:sym typeface="Roboto"/>
              </a:rPr>
              <a:t>Engagement - Retrieve retweeters of most recent 200 posts</a:t>
            </a:r>
            <a:endParaRPr sz="1100" b="1">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(Dell’s followers’ followers)</a:t>
            </a:r>
            <a:endParaRPr sz="2800"/>
          </a:p>
        </p:txBody>
      </p:sp>
      <p:sp>
        <p:nvSpPr>
          <p:cNvPr id="592" name="Google Shape;592;p55"/>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pic>
        <p:nvPicPr>
          <p:cNvPr id="593" name="Google Shape;593;p55"/>
          <p:cNvPicPr preferRelativeResize="0"/>
          <p:nvPr/>
        </p:nvPicPr>
        <p:blipFill>
          <a:blip r:embed="rId3">
            <a:alphaModFix/>
          </a:blip>
          <a:stretch>
            <a:fillRect/>
          </a:stretch>
        </p:blipFill>
        <p:spPr>
          <a:xfrm>
            <a:off x="321875" y="1673125"/>
            <a:ext cx="4250125" cy="2573049"/>
          </a:xfrm>
          <a:prstGeom prst="rect">
            <a:avLst/>
          </a:prstGeom>
          <a:noFill/>
          <a:ln>
            <a:noFill/>
          </a:ln>
        </p:spPr>
      </p:pic>
      <p:sp>
        <p:nvSpPr>
          <p:cNvPr id="594" name="Google Shape;594;p55"/>
          <p:cNvSpPr/>
          <p:nvPr/>
        </p:nvSpPr>
        <p:spPr>
          <a:xfrm>
            <a:off x="4850700" y="2336250"/>
            <a:ext cx="4214700" cy="9969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95" name="Google Shape;595;p55"/>
          <p:cNvSpPr txBox="1"/>
          <p:nvPr/>
        </p:nvSpPr>
        <p:spPr>
          <a:xfrm>
            <a:off x="4873350" y="2526900"/>
            <a:ext cx="4169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AutoNum type="arabicPeriod"/>
            </a:pPr>
            <a:r>
              <a:rPr lang="en" b="1">
                <a:solidFill>
                  <a:schemeClr val="lt1"/>
                </a:solidFill>
                <a:latin typeface="Roboto"/>
                <a:ea typeface="Roboto"/>
                <a:cs typeface="Roboto"/>
                <a:sym typeface="Roboto"/>
              </a:rPr>
              <a:t>Get User ID of DellTech</a:t>
            </a:r>
            <a:endParaRPr b="1">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AutoNum type="arabicPeriod"/>
            </a:pPr>
            <a:r>
              <a:rPr lang="en" b="1">
                <a:solidFill>
                  <a:schemeClr val="lt1"/>
                </a:solidFill>
                <a:latin typeface="Roboto"/>
                <a:ea typeface="Roboto"/>
                <a:cs typeface="Roboto"/>
                <a:sym typeface="Roboto"/>
              </a:rPr>
              <a:t>Append User ID of DellTech’s followers</a:t>
            </a:r>
            <a:endParaRPr b="1">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6"/>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(Dell’s followers’ followers)</a:t>
            </a:r>
            <a:endParaRPr sz="2800"/>
          </a:p>
        </p:txBody>
      </p:sp>
      <p:sp>
        <p:nvSpPr>
          <p:cNvPr id="601" name="Google Shape;601;p56"/>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602" name="Google Shape;602;p56"/>
          <p:cNvSpPr/>
          <p:nvPr/>
        </p:nvSpPr>
        <p:spPr>
          <a:xfrm>
            <a:off x="4850700" y="2253500"/>
            <a:ext cx="4214700" cy="13857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03" name="Google Shape;603;p56"/>
          <p:cNvSpPr txBox="1"/>
          <p:nvPr/>
        </p:nvSpPr>
        <p:spPr>
          <a:xfrm>
            <a:off x="5067125" y="2421550"/>
            <a:ext cx="3975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 	Iterate through the followers of DellTech</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4. 	Retrieve their first 5000 followers </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5. 	Append them to follower_list </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6. 	Repeat for x number of iterations</a:t>
            </a:r>
            <a:endParaRPr b="1">
              <a:solidFill>
                <a:schemeClr val="lt1"/>
              </a:solidFill>
              <a:latin typeface="Roboto"/>
              <a:ea typeface="Roboto"/>
              <a:cs typeface="Roboto"/>
              <a:sym typeface="Roboto"/>
            </a:endParaRPr>
          </a:p>
        </p:txBody>
      </p:sp>
      <p:pic>
        <p:nvPicPr>
          <p:cNvPr id="604" name="Google Shape;604;p56"/>
          <p:cNvPicPr preferRelativeResize="0"/>
          <p:nvPr/>
        </p:nvPicPr>
        <p:blipFill>
          <a:blip r:embed="rId3">
            <a:alphaModFix/>
          </a:blip>
          <a:stretch>
            <a:fillRect/>
          </a:stretch>
        </p:blipFill>
        <p:spPr>
          <a:xfrm>
            <a:off x="269850" y="1349775"/>
            <a:ext cx="4319225" cy="319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7"/>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Network Analysis </a:t>
            </a:r>
            <a:endParaRPr/>
          </a:p>
          <a:p>
            <a:pPr marL="0" lvl="0" indent="0" algn="l" rtl="0">
              <a:spcBef>
                <a:spcPts val="0"/>
              </a:spcBef>
              <a:spcAft>
                <a:spcPts val="0"/>
              </a:spcAft>
              <a:buNone/>
            </a:pPr>
            <a:r>
              <a:rPr lang="en"/>
              <a:t>(Dell’s followers’ followers)</a:t>
            </a:r>
            <a:endParaRPr/>
          </a:p>
        </p:txBody>
      </p:sp>
      <p:sp>
        <p:nvSpPr>
          <p:cNvPr id="610" name="Google Shape;610;p57"/>
          <p:cNvSpPr txBox="1"/>
          <p:nvPr/>
        </p:nvSpPr>
        <p:spPr>
          <a:xfrm>
            <a:off x="124911" y="917227"/>
            <a:ext cx="42147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Initial Results</a:t>
            </a:r>
            <a:endParaRPr sz="1700" b="1">
              <a:latin typeface="Roboto"/>
              <a:ea typeface="Roboto"/>
              <a:cs typeface="Roboto"/>
              <a:sym typeface="Roboto"/>
            </a:endParaRPr>
          </a:p>
        </p:txBody>
      </p:sp>
      <p:sp>
        <p:nvSpPr>
          <p:cNvPr id="611" name="Google Shape;611;p57"/>
          <p:cNvSpPr/>
          <p:nvPr/>
        </p:nvSpPr>
        <p:spPr>
          <a:xfrm>
            <a:off x="4838850" y="2238600"/>
            <a:ext cx="4214700" cy="27525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12" name="Google Shape;612;p57"/>
          <p:cNvSpPr txBox="1"/>
          <p:nvPr/>
        </p:nvSpPr>
        <p:spPr>
          <a:xfrm>
            <a:off x="4928750" y="2468925"/>
            <a:ext cx="4169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We attempted to create a network graph based on what we have scraped.</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However, Tweepy API’s limitation of 900 requests/15 mins does not allow us to continuously scrape for its followers.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Therefore, the network graph was limited in size and not comprehensive enough to bring us insights. </a:t>
            </a:r>
            <a:endParaRPr b="1">
              <a:solidFill>
                <a:schemeClr val="lt1"/>
              </a:solidFill>
              <a:latin typeface="Roboto"/>
              <a:ea typeface="Roboto"/>
              <a:cs typeface="Roboto"/>
              <a:sym typeface="Roboto"/>
            </a:endParaRPr>
          </a:p>
        </p:txBody>
      </p:sp>
      <p:pic>
        <p:nvPicPr>
          <p:cNvPr id="613" name="Google Shape;613;p57"/>
          <p:cNvPicPr preferRelativeResize="0"/>
          <p:nvPr/>
        </p:nvPicPr>
        <p:blipFill>
          <a:blip r:embed="rId3">
            <a:alphaModFix/>
          </a:blip>
          <a:stretch>
            <a:fillRect/>
          </a:stretch>
        </p:blipFill>
        <p:spPr>
          <a:xfrm>
            <a:off x="5693597" y="1682018"/>
            <a:ext cx="3243638" cy="400200"/>
          </a:xfrm>
          <a:prstGeom prst="rect">
            <a:avLst/>
          </a:prstGeom>
          <a:noFill/>
          <a:ln>
            <a:noFill/>
          </a:ln>
        </p:spPr>
      </p:pic>
      <p:pic>
        <p:nvPicPr>
          <p:cNvPr id="614" name="Google Shape;614;p57"/>
          <p:cNvPicPr preferRelativeResize="0"/>
          <p:nvPr/>
        </p:nvPicPr>
        <p:blipFill>
          <a:blip r:embed="rId4">
            <a:alphaModFix/>
          </a:blip>
          <a:stretch>
            <a:fillRect/>
          </a:stretch>
        </p:blipFill>
        <p:spPr>
          <a:xfrm>
            <a:off x="4928750" y="1614294"/>
            <a:ext cx="549039" cy="535650"/>
          </a:xfrm>
          <a:prstGeom prst="rect">
            <a:avLst/>
          </a:prstGeom>
          <a:noFill/>
          <a:ln>
            <a:noFill/>
          </a:ln>
        </p:spPr>
      </p:pic>
      <p:pic>
        <p:nvPicPr>
          <p:cNvPr id="615" name="Google Shape;615;p57"/>
          <p:cNvPicPr preferRelativeResize="0"/>
          <p:nvPr/>
        </p:nvPicPr>
        <p:blipFill>
          <a:blip r:embed="rId5">
            <a:alphaModFix/>
          </a:blip>
          <a:stretch>
            <a:fillRect/>
          </a:stretch>
        </p:blipFill>
        <p:spPr>
          <a:xfrm>
            <a:off x="51000" y="1796575"/>
            <a:ext cx="4713950" cy="25354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8"/>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(Top 25 Dell’s followers)</a:t>
            </a:r>
            <a:endParaRPr sz="2800"/>
          </a:p>
        </p:txBody>
      </p:sp>
      <p:sp>
        <p:nvSpPr>
          <p:cNvPr id="621" name="Google Shape;621;p58"/>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pic>
        <p:nvPicPr>
          <p:cNvPr id="622" name="Google Shape;622;p58"/>
          <p:cNvPicPr preferRelativeResize="0"/>
          <p:nvPr/>
        </p:nvPicPr>
        <p:blipFill>
          <a:blip r:embed="rId3">
            <a:alphaModFix/>
          </a:blip>
          <a:stretch>
            <a:fillRect/>
          </a:stretch>
        </p:blipFill>
        <p:spPr>
          <a:xfrm>
            <a:off x="321875" y="1673125"/>
            <a:ext cx="4250125" cy="2573049"/>
          </a:xfrm>
          <a:prstGeom prst="rect">
            <a:avLst/>
          </a:prstGeom>
          <a:noFill/>
          <a:ln>
            <a:noFill/>
          </a:ln>
        </p:spPr>
      </p:pic>
      <p:sp>
        <p:nvSpPr>
          <p:cNvPr id="623" name="Google Shape;623;p58"/>
          <p:cNvSpPr/>
          <p:nvPr/>
        </p:nvSpPr>
        <p:spPr>
          <a:xfrm>
            <a:off x="4850700" y="1981450"/>
            <a:ext cx="4214700" cy="16833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24" name="Google Shape;624;p58"/>
          <p:cNvSpPr txBox="1"/>
          <p:nvPr/>
        </p:nvSpPr>
        <p:spPr>
          <a:xfrm>
            <a:off x="4873350" y="2571750"/>
            <a:ext cx="4169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AutoNum type="arabicPeriod"/>
            </a:pPr>
            <a:r>
              <a:rPr lang="en" b="1">
                <a:solidFill>
                  <a:schemeClr val="lt1"/>
                </a:solidFill>
                <a:latin typeface="Roboto"/>
                <a:ea typeface="Roboto"/>
                <a:cs typeface="Roboto"/>
                <a:sym typeface="Roboto"/>
              </a:rPr>
              <a:t>Get User ID of DellTech</a:t>
            </a:r>
            <a:endParaRPr b="1">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AutoNum type="arabicPeriod"/>
            </a:pPr>
            <a:r>
              <a:rPr lang="en" b="1">
                <a:solidFill>
                  <a:schemeClr val="lt1"/>
                </a:solidFill>
                <a:latin typeface="Roboto"/>
                <a:ea typeface="Roboto"/>
                <a:cs typeface="Roboto"/>
                <a:sym typeface="Roboto"/>
              </a:rPr>
              <a:t>Append User ID of DellTech’s followers</a:t>
            </a:r>
            <a:endParaRPr b="1">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9"/>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(Top 25 Dell’s followers)</a:t>
            </a:r>
            <a:endParaRPr sz="2800"/>
          </a:p>
        </p:txBody>
      </p:sp>
      <p:sp>
        <p:nvSpPr>
          <p:cNvPr id="630" name="Google Shape;630;p59"/>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631" name="Google Shape;631;p59"/>
          <p:cNvSpPr/>
          <p:nvPr/>
        </p:nvSpPr>
        <p:spPr>
          <a:xfrm>
            <a:off x="4850700" y="1981450"/>
            <a:ext cx="4214700" cy="20064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32" name="Google Shape;632;p59"/>
          <p:cNvSpPr txBox="1"/>
          <p:nvPr/>
        </p:nvSpPr>
        <p:spPr>
          <a:xfrm>
            <a:off x="5075625" y="2514125"/>
            <a:ext cx="396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 	Iterate through DellTech’s followers and </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retrieve their followers count</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4. 	Save output as a CSV file</a:t>
            </a:r>
            <a:endParaRPr b="1">
              <a:solidFill>
                <a:schemeClr val="lt1"/>
              </a:solidFill>
              <a:latin typeface="Roboto"/>
              <a:ea typeface="Roboto"/>
              <a:cs typeface="Roboto"/>
              <a:sym typeface="Roboto"/>
            </a:endParaRPr>
          </a:p>
        </p:txBody>
      </p:sp>
      <p:pic>
        <p:nvPicPr>
          <p:cNvPr id="633" name="Google Shape;633;p59"/>
          <p:cNvPicPr preferRelativeResize="0"/>
          <p:nvPr/>
        </p:nvPicPr>
        <p:blipFill>
          <a:blip r:embed="rId3">
            <a:alphaModFix/>
          </a:blip>
          <a:stretch>
            <a:fillRect/>
          </a:stretch>
        </p:blipFill>
        <p:spPr>
          <a:xfrm>
            <a:off x="169475" y="2253500"/>
            <a:ext cx="4419600" cy="1352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(Top 25 Dell’s followers)</a:t>
            </a:r>
            <a:endParaRPr sz="2800"/>
          </a:p>
        </p:txBody>
      </p:sp>
      <p:sp>
        <p:nvSpPr>
          <p:cNvPr id="639" name="Google Shape;639;p60"/>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640" name="Google Shape;640;p60"/>
          <p:cNvSpPr/>
          <p:nvPr/>
        </p:nvSpPr>
        <p:spPr>
          <a:xfrm>
            <a:off x="4850700" y="1921925"/>
            <a:ext cx="4214700" cy="21000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41" name="Google Shape;641;p60"/>
          <p:cNvSpPr txBox="1"/>
          <p:nvPr/>
        </p:nvSpPr>
        <p:spPr>
          <a:xfrm>
            <a:off x="5075625" y="2340875"/>
            <a:ext cx="3967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5. 	Sort the User ID by follower count and </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get the top 25 users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6. 	Iterate through the top 25 users and </a:t>
            </a:r>
            <a:endParaRPr b="1">
              <a:solidFill>
                <a:schemeClr val="lt1"/>
              </a:solidFill>
              <a:latin typeface="Roboto"/>
              <a:ea typeface="Roboto"/>
              <a:cs typeface="Roboto"/>
              <a:sym typeface="Roboto"/>
            </a:endParaRPr>
          </a:p>
          <a:p>
            <a:pPr marL="457200" lvl="0" indent="0" algn="l" rtl="0">
              <a:spcBef>
                <a:spcPts val="0"/>
              </a:spcBef>
              <a:spcAft>
                <a:spcPts val="0"/>
              </a:spcAft>
              <a:buNone/>
            </a:pPr>
            <a:r>
              <a:rPr lang="en" b="1">
                <a:solidFill>
                  <a:schemeClr val="lt1"/>
                </a:solidFill>
                <a:latin typeface="Roboto"/>
                <a:ea typeface="Roboto"/>
                <a:cs typeface="Roboto"/>
                <a:sym typeface="Roboto"/>
              </a:rPr>
              <a:t>calculate their node size according to their follower count</a:t>
            </a:r>
            <a:endParaRPr b="1">
              <a:solidFill>
                <a:schemeClr val="lt1"/>
              </a:solidFill>
              <a:latin typeface="Roboto"/>
              <a:ea typeface="Roboto"/>
              <a:cs typeface="Roboto"/>
              <a:sym typeface="Roboto"/>
            </a:endParaRPr>
          </a:p>
        </p:txBody>
      </p:sp>
      <p:pic>
        <p:nvPicPr>
          <p:cNvPr id="642" name="Google Shape;642;p60"/>
          <p:cNvPicPr preferRelativeResize="0"/>
          <p:nvPr/>
        </p:nvPicPr>
        <p:blipFill>
          <a:blip r:embed="rId3">
            <a:alphaModFix/>
          </a:blip>
          <a:stretch>
            <a:fillRect/>
          </a:stretch>
        </p:blipFill>
        <p:spPr>
          <a:xfrm>
            <a:off x="68025" y="2320850"/>
            <a:ext cx="4572000" cy="121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1"/>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Network Analysis - Reach</a:t>
            </a:r>
            <a:endParaRPr/>
          </a:p>
        </p:txBody>
      </p:sp>
      <p:pic>
        <p:nvPicPr>
          <p:cNvPr id="648" name="Google Shape;648;p61"/>
          <p:cNvPicPr preferRelativeResize="0"/>
          <p:nvPr/>
        </p:nvPicPr>
        <p:blipFill>
          <a:blip r:embed="rId3">
            <a:alphaModFix/>
          </a:blip>
          <a:stretch>
            <a:fillRect/>
          </a:stretch>
        </p:blipFill>
        <p:spPr>
          <a:xfrm>
            <a:off x="672175" y="1802275"/>
            <a:ext cx="4073050" cy="3244726"/>
          </a:xfrm>
          <a:prstGeom prst="rect">
            <a:avLst/>
          </a:prstGeom>
          <a:noFill/>
          <a:ln>
            <a:noFill/>
          </a:ln>
        </p:spPr>
      </p:pic>
      <p:pic>
        <p:nvPicPr>
          <p:cNvPr id="649" name="Google Shape;649;p61"/>
          <p:cNvPicPr preferRelativeResize="0"/>
          <p:nvPr/>
        </p:nvPicPr>
        <p:blipFill>
          <a:blip r:embed="rId4">
            <a:alphaModFix/>
          </a:blip>
          <a:stretch>
            <a:fillRect/>
          </a:stretch>
        </p:blipFill>
        <p:spPr>
          <a:xfrm>
            <a:off x="4944100" y="1506819"/>
            <a:ext cx="549039" cy="535650"/>
          </a:xfrm>
          <a:prstGeom prst="rect">
            <a:avLst/>
          </a:prstGeom>
          <a:noFill/>
          <a:ln>
            <a:noFill/>
          </a:ln>
        </p:spPr>
      </p:pic>
      <p:pic>
        <p:nvPicPr>
          <p:cNvPr id="650" name="Google Shape;650;p61"/>
          <p:cNvPicPr preferRelativeResize="0"/>
          <p:nvPr/>
        </p:nvPicPr>
        <p:blipFill>
          <a:blip r:embed="rId5">
            <a:alphaModFix/>
          </a:blip>
          <a:stretch>
            <a:fillRect/>
          </a:stretch>
        </p:blipFill>
        <p:spPr>
          <a:xfrm>
            <a:off x="5574572" y="1574543"/>
            <a:ext cx="3243638" cy="400200"/>
          </a:xfrm>
          <a:prstGeom prst="rect">
            <a:avLst/>
          </a:prstGeom>
          <a:noFill/>
          <a:ln>
            <a:noFill/>
          </a:ln>
        </p:spPr>
      </p:pic>
      <p:sp>
        <p:nvSpPr>
          <p:cNvPr id="651" name="Google Shape;651;p61"/>
          <p:cNvSpPr/>
          <p:nvPr/>
        </p:nvSpPr>
        <p:spPr>
          <a:xfrm>
            <a:off x="4865625" y="2167601"/>
            <a:ext cx="4195800" cy="28794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2" name="Google Shape;652;p61"/>
          <p:cNvSpPr txBox="1"/>
          <p:nvPr/>
        </p:nvSpPr>
        <p:spPr>
          <a:xfrm>
            <a:off x="4892025" y="2222050"/>
            <a:ext cx="41694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Dell Technologies ( @DellTech )</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Top 25 Followers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 Ranked based on their followers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Key influencers involved in Tech Growth are: </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 TalentCulture</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 PCMag</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Key Influencers might not be the one retweeting Dell’s posts despite having high followers influencers (Deion Sanders - 88.8k followers)</a:t>
            </a:r>
            <a:endParaRPr b="1">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2"/>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(Highest retweets for recent 200 posts)</a:t>
            </a:r>
            <a:endParaRPr sz="2800"/>
          </a:p>
        </p:txBody>
      </p:sp>
      <p:sp>
        <p:nvSpPr>
          <p:cNvPr id="658" name="Google Shape;658;p62"/>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659" name="Google Shape;659;p62"/>
          <p:cNvSpPr/>
          <p:nvPr/>
        </p:nvSpPr>
        <p:spPr>
          <a:xfrm>
            <a:off x="4850700" y="1981450"/>
            <a:ext cx="4214700" cy="16833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60" name="Google Shape;660;p62"/>
          <p:cNvSpPr txBox="1"/>
          <p:nvPr/>
        </p:nvSpPr>
        <p:spPr>
          <a:xfrm>
            <a:off x="4873350" y="2571750"/>
            <a:ext cx="4169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AutoNum type="arabicPeriod"/>
            </a:pPr>
            <a:r>
              <a:rPr lang="en" b="1">
                <a:solidFill>
                  <a:schemeClr val="lt1"/>
                </a:solidFill>
                <a:latin typeface="Roboto"/>
                <a:ea typeface="Roboto"/>
                <a:cs typeface="Roboto"/>
                <a:sym typeface="Roboto"/>
              </a:rPr>
              <a:t>Based on DellTechCareers user timeline, we will retrieve its most recent 200 posts ID</a:t>
            </a:r>
            <a:endParaRPr b="1">
              <a:solidFill>
                <a:schemeClr val="lt1"/>
              </a:solidFill>
              <a:latin typeface="Roboto"/>
              <a:ea typeface="Roboto"/>
              <a:cs typeface="Roboto"/>
              <a:sym typeface="Roboto"/>
            </a:endParaRPr>
          </a:p>
        </p:txBody>
      </p:sp>
      <p:pic>
        <p:nvPicPr>
          <p:cNvPr id="661" name="Google Shape;661;p62"/>
          <p:cNvPicPr preferRelativeResize="0"/>
          <p:nvPr/>
        </p:nvPicPr>
        <p:blipFill>
          <a:blip r:embed="rId3">
            <a:alphaModFix/>
          </a:blip>
          <a:stretch>
            <a:fillRect/>
          </a:stretch>
        </p:blipFill>
        <p:spPr>
          <a:xfrm>
            <a:off x="106100" y="1712125"/>
            <a:ext cx="4535951" cy="212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7"/>
          <p:cNvPicPr preferRelativeResize="0"/>
          <p:nvPr/>
        </p:nvPicPr>
        <p:blipFill>
          <a:blip r:embed="rId3">
            <a:alphaModFix/>
          </a:blip>
          <a:stretch>
            <a:fillRect/>
          </a:stretch>
        </p:blipFill>
        <p:spPr>
          <a:xfrm>
            <a:off x="341027" y="335224"/>
            <a:ext cx="4789402" cy="590925"/>
          </a:xfrm>
          <a:prstGeom prst="rect">
            <a:avLst/>
          </a:prstGeom>
          <a:noFill/>
          <a:ln>
            <a:noFill/>
          </a:ln>
        </p:spPr>
      </p:pic>
      <p:pic>
        <p:nvPicPr>
          <p:cNvPr id="229" name="Google Shape;229;p27"/>
          <p:cNvPicPr preferRelativeResize="0"/>
          <p:nvPr/>
        </p:nvPicPr>
        <p:blipFill>
          <a:blip r:embed="rId4">
            <a:alphaModFix/>
          </a:blip>
          <a:stretch>
            <a:fillRect/>
          </a:stretch>
        </p:blipFill>
        <p:spPr>
          <a:xfrm>
            <a:off x="5302425" y="1997850"/>
            <a:ext cx="3708975" cy="3359724"/>
          </a:xfrm>
          <a:prstGeom prst="rect">
            <a:avLst/>
          </a:prstGeom>
          <a:noFill/>
          <a:ln>
            <a:noFill/>
          </a:ln>
        </p:spPr>
      </p:pic>
      <p:sp>
        <p:nvSpPr>
          <p:cNvPr id="230" name="Google Shape;230;p27"/>
          <p:cNvSpPr txBox="1"/>
          <p:nvPr/>
        </p:nvSpPr>
        <p:spPr>
          <a:xfrm>
            <a:off x="206550" y="1026100"/>
            <a:ext cx="8730900" cy="17145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Cloud Native Architecture Team</a:t>
            </a:r>
            <a:endParaRPr sz="1800">
              <a:latin typeface="Source Sans Pro"/>
              <a:ea typeface="Source Sans Pro"/>
              <a:cs typeface="Source Sans Pro"/>
              <a:sym typeface="Source Sans Pro"/>
            </a:endParaRPr>
          </a:p>
          <a:p>
            <a:pPr marL="914400" lvl="1"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Projects focus on Cloud Technologies</a:t>
            </a: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b="1">
                <a:latin typeface="Source Sans Pro"/>
                <a:ea typeface="Source Sans Pro"/>
                <a:cs typeface="Source Sans Pro"/>
                <a:sym typeface="Source Sans Pro"/>
              </a:rPr>
              <a:t>    Latest hackathon collaboration</a:t>
            </a:r>
            <a:endParaRPr sz="1800" b="1">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1371600" lvl="0" indent="0" algn="l" rtl="0">
              <a:spcBef>
                <a:spcPts val="0"/>
              </a:spcBef>
              <a:spcAft>
                <a:spcPts val="0"/>
              </a:spcAft>
              <a:buNone/>
            </a:pPr>
            <a:endParaRPr sz="1800">
              <a:latin typeface="Source Sans Pro"/>
              <a:ea typeface="Source Sans Pro"/>
              <a:cs typeface="Source Sans Pro"/>
              <a:sym typeface="Source Sans Pro"/>
            </a:endParaRPr>
          </a:p>
        </p:txBody>
      </p:sp>
      <p:pic>
        <p:nvPicPr>
          <p:cNvPr id="231" name="Google Shape;231;p27"/>
          <p:cNvPicPr preferRelativeResize="0"/>
          <p:nvPr/>
        </p:nvPicPr>
        <p:blipFill>
          <a:blip r:embed="rId5">
            <a:alphaModFix/>
          </a:blip>
          <a:stretch>
            <a:fillRect/>
          </a:stretch>
        </p:blipFill>
        <p:spPr>
          <a:xfrm>
            <a:off x="1166649" y="1752524"/>
            <a:ext cx="2075051" cy="448175"/>
          </a:xfrm>
          <a:prstGeom prst="rect">
            <a:avLst/>
          </a:prstGeom>
          <a:noFill/>
          <a:ln>
            <a:noFill/>
          </a:ln>
        </p:spPr>
      </p:pic>
      <p:pic>
        <p:nvPicPr>
          <p:cNvPr id="232" name="Google Shape;232;p27"/>
          <p:cNvPicPr preferRelativeResize="0"/>
          <p:nvPr/>
        </p:nvPicPr>
        <p:blipFill>
          <a:blip r:embed="rId6">
            <a:alphaModFix/>
          </a:blip>
          <a:stretch>
            <a:fillRect/>
          </a:stretch>
        </p:blipFill>
        <p:spPr>
          <a:xfrm>
            <a:off x="3581476" y="1572275"/>
            <a:ext cx="945125" cy="808676"/>
          </a:xfrm>
          <a:prstGeom prst="rect">
            <a:avLst/>
          </a:prstGeom>
          <a:noFill/>
          <a:ln>
            <a:noFill/>
          </a:ln>
        </p:spPr>
      </p:pic>
      <p:pic>
        <p:nvPicPr>
          <p:cNvPr id="233" name="Google Shape;233;p27"/>
          <p:cNvPicPr preferRelativeResize="0"/>
          <p:nvPr/>
        </p:nvPicPr>
        <p:blipFill>
          <a:blip r:embed="rId7">
            <a:alphaModFix/>
          </a:blip>
          <a:stretch>
            <a:fillRect/>
          </a:stretch>
        </p:blipFill>
        <p:spPr>
          <a:xfrm>
            <a:off x="415925" y="3027075"/>
            <a:ext cx="3576499" cy="1356100"/>
          </a:xfrm>
          <a:prstGeom prst="rect">
            <a:avLst/>
          </a:prstGeom>
          <a:noFill/>
          <a:ln>
            <a:noFill/>
          </a:ln>
        </p:spPr>
      </p:pic>
      <p:pic>
        <p:nvPicPr>
          <p:cNvPr id="234" name="Google Shape;234;p27"/>
          <p:cNvPicPr preferRelativeResize="0"/>
          <p:nvPr/>
        </p:nvPicPr>
        <p:blipFill>
          <a:blip r:embed="rId8">
            <a:alphaModFix/>
          </a:blip>
          <a:stretch>
            <a:fillRect/>
          </a:stretch>
        </p:blipFill>
        <p:spPr>
          <a:xfrm>
            <a:off x="6686423" y="102098"/>
            <a:ext cx="945000" cy="945000"/>
          </a:xfrm>
          <a:prstGeom prst="ellipse">
            <a:avLst/>
          </a:prstGeom>
          <a:noFill/>
          <a:ln>
            <a:noFill/>
          </a:ln>
        </p:spPr>
      </p:pic>
      <p:pic>
        <p:nvPicPr>
          <p:cNvPr id="235" name="Google Shape;235;p27"/>
          <p:cNvPicPr preferRelativeResize="0"/>
          <p:nvPr/>
        </p:nvPicPr>
        <p:blipFill>
          <a:blip r:embed="rId9">
            <a:alphaModFix/>
          </a:blip>
          <a:stretch>
            <a:fillRect/>
          </a:stretch>
        </p:blipFill>
        <p:spPr>
          <a:xfrm>
            <a:off x="5487375" y="118300"/>
            <a:ext cx="945000" cy="945000"/>
          </a:xfrm>
          <a:prstGeom prst="ellipse">
            <a:avLst/>
          </a:prstGeom>
          <a:noFill/>
          <a:ln>
            <a:noFill/>
          </a:ln>
        </p:spPr>
      </p:pic>
      <p:sp>
        <p:nvSpPr>
          <p:cNvPr id="236" name="Google Shape;236;p27"/>
          <p:cNvSpPr txBox="1"/>
          <p:nvPr/>
        </p:nvSpPr>
        <p:spPr>
          <a:xfrm>
            <a:off x="6501463" y="1070625"/>
            <a:ext cx="1314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dk1"/>
                </a:solidFill>
                <a:latin typeface="Source Sans Pro"/>
                <a:ea typeface="Source Sans Pro"/>
                <a:cs typeface="Source Sans Pro"/>
                <a:sym typeface="Source Sans Pro"/>
              </a:rPr>
              <a:t>Eugene Swee</a:t>
            </a:r>
            <a:endParaRPr sz="9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900">
                <a:solidFill>
                  <a:schemeClr val="dk1"/>
                </a:solidFill>
                <a:latin typeface="Source Sans Pro"/>
                <a:ea typeface="Source Sans Pro"/>
                <a:cs typeface="Source Sans Pro"/>
                <a:sym typeface="Source Sans Pro"/>
              </a:rPr>
              <a:t>Principal Cloud Native Architect</a:t>
            </a:r>
            <a:endParaRPr sz="900">
              <a:solidFill>
                <a:schemeClr val="dk1"/>
              </a:solidFill>
              <a:latin typeface="Source Sans Pro"/>
              <a:ea typeface="Source Sans Pro"/>
              <a:cs typeface="Source Sans Pro"/>
              <a:sym typeface="Source Sans Pro"/>
            </a:endParaRPr>
          </a:p>
        </p:txBody>
      </p:sp>
      <p:sp>
        <p:nvSpPr>
          <p:cNvPr id="237" name="Google Shape;237;p27"/>
          <p:cNvSpPr txBox="1"/>
          <p:nvPr/>
        </p:nvSpPr>
        <p:spPr>
          <a:xfrm>
            <a:off x="5302425" y="1070625"/>
            <a:ext cx="1314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dk1"/>
                </a:solidFill>
                <a:latin typeface="Source Sans Pro"/>
                <a:ea typeface="Source Sans Pro"/>
                <a:cs typeface="Source Sans Pro"/>
                <a:sym typeface="Source Sans Pro"/>
              </a:rPr>
              <a:t>Jacky Lee</a:t>
            </a:r>
            <a:endParaRPr sz="9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900">
                <a:solidFill>
                  <a:schemeClr val="dk1"/>
                </a:solidFill>
                <a:latin typeface="Source Sans Pro"/>
                <a:ea typeface="Source Sans Pro"/>
                <a:cs typeface="Source Sans Pro"/>
                <a:sym typeface="Source Sans Pro"/>
              </a:rPr>
              <a:t>Director, Cloud Native Architecture</a:t>
            </a:r>
            <a:endParaRPr sz="900">
              <a:solidFill>
                <a:schemeClr val="dk1"/>
              </a:solidFill>
              <a:latin typeface="Source Sans Pro"/>
              <a:ea typeface="Source Sans Pro"/>
              <a:cs typeface="Source Sans Pro"/>
              <a:sym typeface="Source Sans Pro"/>
            </a:endParaRPr>
          </a:p>
        </p:txBody>
      </p:sp>
      <p:pic>
        <p:nvPicPr>
          <p:cNvPr id="238" name="Google Shape;238;p27"/>
          <p:cNvPicPr preferRelativeResize="0"/>
          <p:nvPr/>
        </p:nvPicPr>
        <p:blipFill>
          <a:blip r:embed="rId10">
            <a:alphaModFix/>
          </a:blip>
          <a:stretch>
            <a:fillRect/>
          </a:stretch>
        </p:blipFill>
        <p:spPr>
          <a:xfrm>
            <a:off x="7992450" y="118300"/>
            <a:ext cx="945000" cy="945000"/>
          </a:xfrm>
          <a:prstGeom prst="ellipse">
            <a:avLst/>
          </a:prstGeom>
          <a:noFill/>
          <a:ln>
            <a:noFill/>
          </a:ln>
        </p:spPr>
      </p:pic>
      <p:sp>
        <p:nvSpPr>
          <p:cNvPr id="239" name="Google Shape;239;p27"/>
          <p:cNvSpPr txBox="1"/>
          <p:nvPr/>
        </p:nvSpPr>
        <p:spPr>
          <a:xfrm>
            <a:off x="7807488" y="1070625"/>
            <a:ext cx="1314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dk1"/>
                </a:solidFill>
                <a:latin typeface="Source Sans Pro"/>
                <a:ea typeface="Source Sans Pro"/>
                <a:cs typeface="Source Sans Pro"/>
                <a:sym typeface="Source Sans Pro"/>
              </a:rPr>
              <a:t>Carine Chua</a:t>
            </a:r>
            <a:endParaRPr sz="9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900">
                <a:solidFill>
                  <a:schemeClr val="dk1"/>
                </a:solidFill>
                <a:latin typeface="Source Sans Pro"/>
                <a:ea typeface="Source Sans Pro"/>
                <a:cs typeface="Source Sans Pro"/>
                <a:sym typeface="Source Sans Pro"/>
              </a:rPr>
              <a:t>Senior Cloud Native Strategist</a:t>
            </a:r>
            <a:endParaRPr sz="900">
              <a:solidFill>
                <a:schemeClr val="dk1"/>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3"/>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Network Analysis - Dataset </a:t>
            </a:r>
            <a:endParaRPr sz="2800"/>
          </a:p>
          <a:p>
            <a:pPr marL="0" lvl="0" indent="0" algn="l" rtl="0">
              <a:spcBef>
                <a:spcPts val="0"/>
              </a:spcBef>
              <a:spcAft>
                <a:spcPts val="0"/>
              </a:spcAft>
              <a:buNone/>
            </a:pPr>
            <a:r>
              <a:rPr lang="en" sz="2800"/>
              <a:t>(Highest retweets for recent 200 posts)</a:t>
            </a:r>
            <a:endParaRPr sz="2800"/>
          </a:p>
        </p:txBody>
      </p:sp>
      <p:sp>
        <p:nvSpPr>
          <p:cNvPr id="667" name="Google Shape;667;p63"/>
          <p:cNvSpPr txBox="1">
            <a:spLocks noGrp="1"/>
          </p:cNvSpPr>
          <p:nvPr>
            <p:ph type="body" idx="1"/>
          </p:nvPr>
        </p:nvSpPr>
        <p:spPr>
          <a:xfrm>
            <a:off x="3383075" y="2949725"/>
            <a:ext cx="1206000" cy="159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600"/>
              </a:spcBef>
              <a:spcAft>
                <a:spcPts val="600"/>
              </a:spcAft>
              <a:buNone/>
            </a:pPr>
            <a:endParaRPr sz="1100" b="1">
              <a:latin typeface="Roboto"/>
              <a:ea typeface="Roboto"/>
              <a:cs typeface="Roboto"/>
              <a:sym typeface="Roboto"/>
            </a:endParaRPr>
          </a:p>
        </p:txBody>
      </p:sp>
      <p:sp>
        <p:nvSpPr>
          <p:cNvPr id="668" name="Google Shape;668;p63"/>
          <p:cNvSpPr/>
          <p:nvPr/>
        </p:nvSpPr>
        <p:spPr>
          <a:xfrm>
            <a:off x="4850700" y="1981450"/>
            <a:ext cx="4214700" cy="16833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69" name="Google Shape;669;p63"/>
          <p:cNvSpPr txBox="1"/>
          <p:nvPr/>
        </p:nvSpPr>
        <p:spPr>
          <a:xfrm>
            <a:off x="5033125" y="2407450"/>
            <a:ext cx="400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2. 	Iterate through the ID of the 200 posts </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and get its retweeters (max 100)</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3. 	Append the screen name of its retweeters</a:t>
            </a:r>
            <a:endParaRPr b="1">
              <a:solidFill>
                <a:schemeClr val="lt1"/>
              </a:solidFill>
              <a:latin typeface="Roboto"/>
              <a:ea typeface="Roboto"/>
              <a:cs typeface="Roboto"/>
              <a:sym typeface="Roboto"/>
            </a:endParaRPr>
          </a:p>
        </p:txBody>
      </p:sp>
      <p:pic>
        <p:nvPicPr>
          <p:cNvPr id="670" name="Google Shape;670;p63"/>
          <p:cNvPicPr preferRelativeResize="0"/>
          <p:nvPr/>
        </p:nvPicPr>
        <p:blipFill>
          <a:blip r:embed="rId3">
            <a:alphaModFix/>
          </a:blip>
          <a:stretch>
            <a:fillRect/>
          </a:stretch>
        </p:blipFill>
        <p:spPr>
          <a:xfrm>
            <a:off x="101400" y="2027950"/>
            <a:ext cx="4487675" cy="159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667500" y="2945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Network Analysis - </a:t>
            </a:r>
            <a:endParaRPr/>
          </a:p>
          <a:p>
            <a:pPr marL="0" lvl="0" indent="0" algn="l" rtl="0">
              <a:spcBef>
                <a:spcPts val="0"/>
              </a:spcBef>
              <a:spcAft>
                <a:spcPts val="0"/>
              </a:spcAft>
              <a:buNone/>
            </a:pPr>
            <a:r>
              <a:rPr lang="en"/>
              <a:t>Engagement</a:t>
            </a:r>
            <a:endParaRPr/>
          </a:p>
        </p:txBody>
      </p:sp>
      <p:pic>
        <p:nvPicPr>
          <p:cNvPr id="676" name="Google Shape;676;p64"/>
          <p:cNvPicPr preferRelativeResize="0"/>
          <p:nvPr/>
        </p:nvPicPr>
        <p:blipFill>
          <a:blip r:embed="rId3">
            <a:alphaModFix/>
          </a:blip>
          <a:stretch>
            <a:fillRect/>
          </a:stretch>
        </p:blipFill>
        <p:spPr>
          <a:xfrm>
            <a:off x="491275" y="2049750"/>
            <a:ext cx="4568026" cy="2481300"/>
          </a:xfrm>
          <a:prstGeom prst="rect">
            <a:avLst/>
          </a:prstGeom>
          <a:noFill/>
          <a:ln>
            <a:noFill/>
          </a:ln>
        </p:spPr>
      </p:pic>
      <p:pic>
        <p:nvPicPr>
          <p:cNvPr id="677" name="Google Shape;677;p64"/>
          <p:cNvPicPr preferRelativeResize="0"/>
          <p:nvPr/>
        </p:nvPicPr>
        <p:blipFill>
          <a:blip r:embed="rId4">
            <a:alphaModFix/>
          </a:blip>
          <a:stretch>
            <a:fillRect/>
          </a:stretch>
        </p:blipFill>
        <p:spPr>
          <a:xfrm>
            <a:off x="5147075" y="620394"/>
            <a:ext cx="549039" cy="535650"/>
          </a:xfrm>
          <a:prstGeom prst="rect">
            <a:avLst/>
          </a:prstGeom>
          <a:noFill/>
          <a:ln>
            <a:noFill/>
          </a:ln>
        </p:spPr>
      </p:pic>
      <p:pic>
        <p:nvPicPr>
          <p:cNvPr id="678" name="Google Shape;678;p64"/>
          <p:cNvPicPr preferRelativeResize="0"/>
          <p:nvPr/>
        </p:nvPicPr>
        <p:blipFill>
          <a:blip r:embed="rId5">
            <a:alphaModFix/>
          </a:blip>
          <a:stretch>
            <a:fillRect/>
          </a:stretch>
        </p:blipFill>
        <p:spPr>
          <a:xfrm>
            <a:off x="5777547" y="688118"/>
            <a:ext cx="3243638" cy="400200"/>
          </a:xfrm>
          <a:prstGeom prst="rect">
            <a:avLst/>
          </a:prstGeom>
          <a:noFill/>
          <a:ln>
            <a:noFill/>
          </a:ln>
        </p:spPr>
      </p:pic>
      <p:sp>
        <p:nvSpPr>
          <p:cNvPr id="679" name="Google Shape;679;p64"/>
          <p:cNvSpPr/>
          <p:nvPr/>
        </p:nvSpPr>
        <p:spPr>
          <a:xfrm>
            <a:off x="4904400" y="1281175"/>
            <a:ext cx="4195800" cy="37533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0" name="Google Shape;680;p64"/>
          <p:cNvSpPr txBox="1"/>
          <p:nvPr/>
        </p:nvSpPr>
        <p:spPr>
          <a:xfrm>
            <a:off x="4974600" y="1397775"/>
            <a:ext cx="4169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4CCCC"/>
                </a:solidFill>
                <a:latin typeface="Roboto"/>
                <a:ea typeface="Roboto"/>
                <a:cs typeface="Roboto"/>
                <a:sym typeface="Roboto"/>
              </a:rPr>
              <a:t>Passive Followers </a:t>
            </a:r>
            <a:r>
              <a:rPr lang="en" b="1">
                <a:solidFill>
                  <a:schemeClr val="lt1"/>
                </a:solidFill>
                <a:latin typeface="Roboto"/>
                <a:ea typeface="Roboto"/>
                <a:cs typeface="Roboto"/>
                <a:sym typeface="Roboto"/>
              </a:rPr>
              <a:t>vs </a:t>
            </a:r>
            <a:r>
              <a:rPr lang="en" b="1">
                <a:solidFill>
                  <a:srgbClr val="69E781"/>
                </a:solidFill>
                <a:latin typeface="Roboto"/>
                <a:ea typeface="Roboto"/>
                <a:cs typeface="Roboto"/>
                <a:sym typeface="Roboto"/>
              </a:rPr>
              <a:t>Active Followers</a:t>
            </a:r>
            <a:endParaRPr b="1">
              <a:solidFill>
                <a:srgbClr val="69E781"/>
              </a:solidFill>
              <a:latin typeface="Roboto"/>
              <a:ea typeface="Roboto"/>
              <a:cs typeface="Roboto"/>
              <a:sym typeface="Roboto"/>
            </a:endParaRPr>
          </a:p>
          <a:p>
            <a:pPr marL="0" lvl="0" indent="0" algn="l" rtl="0">
              <a:spcBef>
                <a:spcPts val="0"/>
              </a:spcBef>
              <a:spcAft>
                <a:spcPts val="0"/>
              </a:spcAft>
              <a:buNone/>
            </a:pPr>
            <a:r>
              <a:rPr lang="en" b="1">
                <a:solidFill>
                  <a:srgbClr val="69E781"/>
                </a:solidFill>
                <a:latin typeface="Roboto"/>
                <a:ea typeface="Roboto"/>
                <a:cs typeface="Roboto"/>
                <a:sym typeface="Roboto"/>
              </a:rPr>
              <a:t>- </a:t>
            </a:r>
            <a:r>
              <a:rPr lang="en" b="1">
                <a:solidFill>
                  <a:schemeClr val="lt1"/>
                </a:solidFill>
                <a:latin typeface="Roboto"/>
                <a:ea typeface="Roboto"/>
                <a:cs typeface="Roboto"/>
                <a:sym typeface="Roboto"/>
              </a:rPr>
              <a:t>Focus on Engagement (Interaction)</a:t>
            </a:r>
            <a:endParaRPr b="1">
              <a:solidFill>
                <a:schemeClr val="lt1"/>
              </a:solidFill>
              <a:latin typeface="Roboto"/>
              <a:ea typeface="Roboto"/>
              <a:cs typeface="Roboto"/>
              <a:sym typeface="Roboto"/>
            </a:endParaRPr>
          </a:p>
          <a:p>
            <a:pPr marL="0" lvl="0" indent="457200" algn="l" rtl="0">
              <a:spcBef>
                <a:spcPts val="0"/>
              </a:spcBef>
              <a:spcAft>
                <a:spcPts val="0"/>
              </a:spcAft>
              <a:buNone/>
            </a:pPr>
            <a:r>
              <a:rPr lang="en" b="1">
                <a:solidFill>
                  <a:schemeClr val="lt1"/>
                </a:solidFill>
                <a:latin typeface="Roboto"/>
                <a:ea typeface="Roboto"/>
                <a:cs typeface="Roboto"/>
                <a:sym typeface="Roboto"/>
              </a:rPr>
              <a:t>- Followers that retweets Dell’s tweets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Top 8 engagements which we scraped</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(Ranked based on the number of retweets over the last 200 tweets)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u="sng">
              <a:solidFill>
                <a:schemeClr val="lt1"/>
              </a:solidFill>
              <a:latin typeface="Roboto"/>
              <a:ea typeface="Roboto"/>
              <a:cs typeface="Roboto"/>
              <a:sym typeface="Roboto"/>
            </a:endParaRPr>
          </a:p>
          <a:p>
            <a:pPr marL="0" lvl="0" indent="0" algn="l" rtl="0">
              <a:spcBef>
                <a:spcPts val="0"/>
              </a:spcBef>
              <a:spcAft>
                <a:spcPts val="0"/>
              </a:spcAft>
              <a:buNone/>
            </a:pPr>
            <a:r>
              <a:rPr lang="en" b="1" u="sng">
                <a:solidFill>
                  <a:schemeClr val="lt1"/>
                </a:solidFill>
                <a:latin typeface="Roboto"/>
                <a:ea typeface="Roboto"/>
                <a:cs typeface="Roboto"/>
                <a:sym typeface="Roboto"/>
              </a:rPr>
              <a:t>Example</a:t>
            </a:r>
            <a:endParaRPr b="1" u="sng">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@fleejack (18.7k Followers)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 Although he is not Dell Technologies’ Top 25 followers, nor is he an influencer, the retweets expands Dell Technologies outreach by his number of followers (1st-degree)</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5"/>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Insights &amp; Findings</a:t>
            </a:r>
            <a:endParaRPr/>
          </a:p>
        </p:txBody>
      </p:sp>
      <p:pic>
        <p:nvPicPr>
          <p:cNvPr id="686" name="Google Shape;686;p65"/>
          <p:cNvPicPr preferRelativeResize="0"/>
          <p:nvPr/>
        </p:nvPicPr>
        <p:blipFill>
          <a:blip r:embed="rId3">
            <a:alphaModFix/>
          </a:blip>
          <a:stretch>
            <a:fillRect/>
          </a:stretch>
        </p:blipFill>
        <p:spPr>
          <a:xfrm>
            <a:off x="5147075" y="620394"/>
            <a:ext cx="549039" cy="535650"/>
          </a:xfrm>
          <a:prstGeom prst="rect">
            <a:avLst/>
          </a:prstGeom>
          <a:noFill/>
          <a:ln>
            <a:noFill/>
          </a:ln>
        </p:spPr>
      </p:pic>
      <p:pic>
        <p:nvPicPr>
          <p:cNvPr id="687" name="Google Shape;687;p65"/>
          <p:cNvPicPr preferRelativeResize="0"/>
          <p:nvPr/>
        </p:nvPicPr>
        <p:blipFill>
          <a:blip r:embed="rId4">
            <a:alphaModFix/>
          </a:blip>
          <a:stretch>
            <a:fillRect/>
          </a:stretch>
        </p:blipFill>
        <p:spPr>
          <a:xfrm>
            <a:off x="5777547" y="688118"/>
            <a:ext cx="3243638" cy="400200"/>
          </a:xfrm>
          <a:prstGeom prst="rect">
            <a:avLst/>
          </a:prstGeom>
          <a:noFill/>
          <a:ln>
            <a:noFill/>
          </a:ln>
        </p:spPr>
      </p:pic>
      <p:sp>
        <p:nvSpPr>
          <p:cNvPr id="688" name="Google Shape;688;p65"/>
          <p:cNvSpPr/>
          <p:nvPr/>
        </p:nvSpPr>
        <p:spPr>
          <a:xfrm>
            <a:off x="5696125" y="1581425"/>
            <a:ext cx="2757000" cy="26376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89" name="Google Shape;689;p65"/>
          <p:cNvSpPr txBox="1"/>
          <p:nvPr/>
        </p:nvSpPr>
        <p:spPr>
          <a:xfrm>
            <a:off x="5924575" y="1879213"/>
            <a:ext cx="23001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J.P Morgan ONLY Twitter’s presence has a whopping 694.9k followers.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The amount of reach and engagement that J.P Morgan has is what Dell should be aiming for.</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p:txBody>
      </p:sp>
      <p:pic>
        <p:nvPicPr>
          <p:cNvPr id="690" name="Google Shape;690;p65"/>
          <p:cNvPicPr preferRelativeResize="0"/>
          <p:nvPr/>
        </p:nvPicPr>
        <p:blipFill>
          <a:blip r:embed="rId5">
            <a:alphaModFix/>
          </a:blip>
          <a:stretch>
            <a:fillRect/>
          </a:stretch>
        </p:blipFill>
        <p:spPr>
          <a:xfrm>
            <a:off x="672175" y="1088325"/>
            <a:ext cx="4493623" cy="39214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6"/>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Insights &amp; Findings</a:t>
            </a:r>
            <a:endParaRPr/>
          </a:p>
        </p:txBody>
      </p:sp>
      <p:pic>
        <p:nvPicPr>
          <p:cNvPr id="696" name="Google Shape;696;p66"/>
          <p:cNvPicPr preferRelativeResize="0"/>
          <p:nvPr/>
        </p:nvPicPr>
        <p:blipFill>
          <a:blip r:embed="rId3">
            <a:alphaModFix/>
          </a:blip>
          <a:stretch>
            <a:fillRect/>
          </a:stretch>
        </p:blipFill>
        <p:spPr>
          <a:xfrm>
            <a:off x="5147075" y="620394"/>
            <a:ext cx="549039" cy="535650"/>
          </a:xfrm>
          <a:prstGeom prst="rect">
            <a:avLst/>
          </a:prstGeom>
          <a:noFill/>
          <a:ln>
            <a:noFill/>
          </a:ln>
        </p:spPr>
      </p:pic>
      <p:pic>
        <p:nvPicPr>
          <p:cNvPr id="697" name="Google Shape;697;p66"/>
          <p:cNvPicPr preferRelativeResize="0"/>
          <p:nvPr/>
        </p:nvPicPr>
        <p:blipFill>
          <a:blip r:embed="rId4">
            <a:alphaModFix/>
          </a:blip>
          <a:stretch>
            <a:fillRect/>
          </a:stretch>
        </p:blipFill>
        <p:spPr>
          <a:xfrm>
            <a:off x="5777547" y="688118"/>
            <a:ext cx="3243638" cy="400200"/>
          </a:xfrm>
          <a:prstGeom prst="rect">
            <a:avLst/>
          </a:prstGeom>
          <a:noFill/>
          <a:ln>
            <a:noFill/>
          </a:ln>
        </p:spPr>
      </p:pic>
      <p:sp>
        <p:nvSpPr>
          <p:cNvPr id="698" name="Google Shape;698;p66"/>
          <p:cNvSpPr/>
          <p:nvPr/>
        </p:nvSpPr>
        <p:spPr>
          <a:xfrm>
            <a:off x="6264325" y="1348050"/>
            <a:ext cx="2757000" cy="35616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99" name="Google Shape;699;p66"/>
          <p:cNvSpPr txBox="1"/>
          <p:nvPr/>
        </p:nvSpPr>
        <p:spPr>
          <a:xfrm>
            <a:off x="6492775" y="1455000"/>
            <a:ext cx="2300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As we dived deeper and find insights about Dell’s Twitter account, the accounts have no distinct content segregation.</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For e.g., a hackathon hosted in Singapore can be tweeted under Dell Tech Careers or Dell Singapore.</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Audience become less saturated and as a result, its reach decreases.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p:txBody>
      </p:sp>
      <p:pic>
        <p:nvPicPr>
          <p:cNvPr id="700" name="Google Shape;700;p66"/>
          <p:cNvPicPr preferRelativeResize="0"/>
          <p:nvPr/>
        </p:nvPicPr>
        <p:blipFill rotWithShape="1">
          <a:blip r:embed="rId5">
            <a:alphaModFix/>
          </a:blip>
          <a:srcRect/>
          <a:stretch/>
        </p:blipFill>
        <p:spPr>
          <a:xfrm>
            <a:off x="121700" y="1016725"/>
            <a:ext cx="3158577" cy="2726976"/>
          </a:xfrm>
          <a:prstGeom prst="rect">
            <a:avLst/>
          </a:prstGeom>
          <a:noFill/>
          <a:ln>
            <a:noFill/>
          </a:ln>
        </p:spPr>
      </p:pic>
      <p:pic>
        <p:nvPicPr>
          <p:cNvPr id="701" name="Google Shape;701;p66"/>
          <p:cNvPicPr preferRelativeResize="0"/>
          <p:nvPr/>
        </p:nvPicPr>
        <p:blipFill rotWithShape="1">
          <a:blip r:embed="rId6">
            <a:alphaModFix/>
          </a:blip>
          <a:srcRect/>
          <a:stretch/>
        </p:blipFill>
        <p:spPr>
          <a:xfrm>
            <a:off x="1572475" y="2477989"/>
            <a:ext cx="2999526" cy="2609711"/>
          </a:xfrm>
          <a:prstGeom prst="rect">
            <a:avLst/>
          </a:prstGeom>
          <a:noFill/>
          <a:ln>
            <a:noFill/>
          </a:ln>
        </p:spPr>
      </p:pic>
      <p:pic>
        <p:nvPicPr>
          <p:cNvPr id="702" name="Google Shape;702;p66"/>
          <p:cNvPicPr preferRelativeResize="0"/>
          <p:nvPr/>
        </p:nvPicPr>
        <p:blipFill>
          <a:blip r:embed="rId7">
            <a:alphaModFix/>
          </a:blip>
          <a:stretch>
            <a:fillRect/>
          </a:stretch>
        </p:blipFill>
        <p:spPr>
          <a:xfrm>
            <a:off x="3315800" y="1222400"/>
            <a:ext cx="2912999" cy="2521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7"/>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3300"/>
              <a:t>Additional Information that Dell Requested</a:t>
            </a:r>
            <a:endParaRPr sz="3300"/>
          </a:p>
        </p:txBody>
      </p:sp>
      <p:sp>
        <p:nvSpPr>
          <p:cNvPr id="708" name="Google Shape;708;p67"/>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8"/>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JP Morgan’s Code For Good</a:t>
            </a:r>
            <a:endParaRPr/>
          </a:p>
        </p:txBody>
      </p:sp>
      <p:sp>
        <p:nvSpPr>
          <p:cNvPr id="714" name="Google Shape;714;p68"/>
          <p:cNvSpPr txBox="1"/>
          <p:nvPr/>
        </p:nvSpPr>
        <p:spPr>
          <a:xfrm>
            <a:off x="605423" y="917225"/>
            <a:ext cx="6162600" cy="14199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JPMorgan Hackathon: </a:t>
            </a:r>
            <a:r>
              <a:rPr lang="en" sz="1100" b="1"/>
              <a:t>Code for Good 2021 - 2022</a:t>
            </a:r>
            <a:endParaRPr sz="1100" b="1"/>
          </a:p>
          <a:p>
            <a:pPr marL="0" lvl="0" indent="0" algn="l" rtl="0">
              <a:lnSpc>
                <a:spcPct val="115000"/>
              </a:lnSpc>
              <a:spcBef>
                <a:spcPts val="0"/>
              </a:spcBef>
              <a:spcAft>
                <a:spcPts val="0"/>
              </a:spcAft>
              <a:buNone/>
            </a:pPr>
            <a:r>
              <a:rPr lang="en" sz="1100"/>
              <a:t>- Focus on Sustainability</a:t>
            </a:r>
            <a:endParaRPr sz="1100"/>
          </a:p>
          <a:p>
            <a:pPr marL="0" lvl="0" indent="0" algn="l" rtl="0">
              <a:lnSpc>
                <a:spcPct val="115000"/>
              </a:lnSpc>
              <a:spcBef>
                <a:spcPts val="0"/>
              </a:spcBef>
              <a:spcAft>
                <a:spcPts val="0"/>
              </a:spcAft>
              <a:buNone/>
            </a:pPr>
            <a:r>
              <a:rPr lang="en" sz="1100"/>
              <a:t>- Real World Problems</a:t>
            </a:r>
            <a:endParaRPr sz="1100"/>
          </a:p>
          <a:p>
            <a:pPr marL="0" lvl="0" indent="0" algn="l" rtl="0">
              <a:lnSpc>
                <a:spcPct val="115000"/>
              </a:lnSpc>
              <a:spcBef>
                <a:spcPts val="0"/>
              </a:spcBef>
              <a:spcAft>
                <a:spcPts val="0"/>
              </a:spcAft>
              <a:buNone/>
            </a:pPr>
            <a:r>
              <a:rPr lang="en" sz="1100"/>
              <a:t>- Difficulty: Intermediate</a:t>
            </a:r>
            <a:endParaRPr sz="1100"/>
          </a:p>
          <a:p>
            <a:pPr marL="0" lvl="0" indent="0" algn="l" rtl="0">
              <a:lnSpc>
                <a:spcPct val="115000"/>
              </a:lnSpc>
              <a:spcBef>
                <a:spcPts val="0"/>
              </a:spcBef>
              <a:spcAft>
                <a:spcPts val="0"/>
              </a:spcAft>
              <a:buNone/>
            </a:pPr>
            <a:r>
              <a:rPr lang="en" sz="1100" b="1"/>
              <a:t>- Prize: iPad &amp; Internship Opportunity</a:t>
            </a:r>
            <a:endParaRPr sz="2500" b="1">
              <a:latin typeface="Roboto"/>
              <a:ea typeface="Roboto"/>
              <a:cs typeface="Roboto"/>
              <a:sym typeface="Roboto"/>
            </a:endParaRPr>
          </a:p>
          <a:p>
            <a:pPr marL="0" lvl="0" indent="0" algn="l" rtl="0">
              <a:spcBef>
                <a:spcPts val="0"/>
              </a:spcBef>
              <a:spcAft>
                <a:spcPts val="0"/>
              </a:spcAft>
              <a:buNone/>
            </a:pPr>
            <a:r>
              <a:rPr lang="en" sz="1700" b="1">
                <a:latin typeface="Roboto"/>
                <a:ea typeface="Roboto"/>
                <a:cs typeface="Roboto"/>
                <a:sym typeface="Roboto"/>
              </a:rPr>
              <a:t>Who Posted on LinkedIn After the Hackathon?</a:t>
            </a:r>
            <a:endParaRPr sz="1700" b="1">
              <a:latin typeface="Roboto"/>
              <a:ea typeface="Roboto"/>
              <a:cs typeface="Roboto"/>
              <a:sym typeface="Roboto"/>
            </a:endParaRPr>
          </a:p>
        </p:txBody>
      </p:sp>
      <p:pic>
        <p:nvPicPr>
          <p:cNvPr id="715" name="Google Shape;715;p68"/>
          <p:cNvPicPr preferRelativeResize="0"/>
          <p:nvPr/>
        </p:nvPicPr>
        <p:blipFill>
          <a:blip r:embed="rId3">
            <a:alphaModFix/>
          </a:blip>
          <a:stretch>
            <a:fillRect/>
          </a:stretch>
        </p:blipFill>
        <p:spPr>
          <a:xfrm>
            <a:off x="672175" y="2348287"/>
            <a:ext cx="4620516" cy="2723525"/>
          </a:xfrm>
          <a:prstGeom prst="rect">
            <a:avLst/>
          </a:prstGeom>
          <a:noFill/>
          <a:ln>
            <a:noFill/>
          </a:ln>
        </p:spPr>
      </p:pic>
      <p:sp>
        <p:nvSpPr>
          <p:cNvPr id="716" name="Google Shape;716;p68"/>
          <p:cNvSpPr/>
          <p:nvPr/>
        </p:nvSpPr>
        <p:spPr>
          <a:xfrm>
            <a:off x="5624575" y="2462188"/>
            <a:ext cx="2856600" cy="24957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8"/>
          <p:cNvSpPr txBox="1"/>
          <p:nvPr/>
        </p:nvSpPr>
        <p:spPr>
          <a:xfrm>
            <a:off x="5724625" y="2648025"/>
            <a:ext cx="2656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Professionals who posted on LinkedIn:</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Organisers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Participants who are professionals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Undergraduates who posted on LinkedIn</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Not very few local students</a:t>
            </a:r>
            <a:endParaRPr b="1">
              <a:solidFill>
                <a:schemeClr val="lt1"/>
              </a:solidFill>
              <a:latin typeface="Roboto"/>
              <a:ea typeface="Roboto"/>
              <a:cs typeface="Roboto"/>
              <a:sym typeface="Roboto"/>
            </a:endParaRPr>
          </a:p>
        </p:txBody>
      </p:sp>
      <p:pic>
        <p:nvPicPr>
          <p:cNvPr id="718" name="Google Shape;718;p68"/>
          <p:cNvPicPr preferRelativeResize="0"/>
          <p:nvPr/>
        </p:nvPicPr>
        <p:blipFill>
          <a:blip r:embed="rId4">
            <a:alphaModFix/>
          </a:blip>
          <a:stretch>
            <a:fillRect/>
          </a:stretch>
        </p:blipFill>
        <p:spPr>
          <a:xfrm>
            <a:off x="7172950" y="1403508"/>
            <a:ext cx="1164001" cy="316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9"/>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JP Morgan’s Code For Good</a:t>
            </a:r>
            <a:endParaRPr/>
          </a:p>
        </p:txBody>
      </p:sp>
      <p:sp>
        <p:nvSpPr>
          <p:cNvPr id="724" name="Google Shape;724;p69"/>
          <p:cNvSpPr txBox="1"/>
          <p:nvPr/>
        </p:nvSpPr>
        <p:spPr>
          <a:xfrm>
            <a:off x="605423" y="917225"/>
            <a:ext cx="61626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Who Posted on LinkedIn After the Hackathon?</a:t>
            </a:r>
            <a:endParaRPr sz="1700" b="1">
              <a:latin typeface="Roboto"/>
              <a:ea typeface="Roboto"/>
              <a:cs typeface="Roboto"/>
              <a:sym typeface="Roboto"/>
            </a:endParaRPr>
          </a:p>
        </p:txBody>
      </p:sp>
      <p:sp>
        <p:nvSpPr>
          <p:cNvPr id="725" name="Google Shape;725;p69"/>
          <p:cNvSpPr/>
          <p:nvPr/>
        </p:nvSpPr>
        <p:spPr>
          <a:xfrm>
            <a:off x="6167375" y="1520700"/>
            <a:ext cx="2856600" cy="34704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9"/>
          <p:cNvSpPr txBox="1"/>
          <p:nvPr/>
        </p:nvSpPr>
        <p:spPr>
          <a:xfrm>
            <a:off x="6267425" y="1707200"/>
            <a:ext cx="26565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Filtering based on Undergraduate’s Profiles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Majority of participants does not come from Singapore’s Local Universities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 Limitations:</a:t>
            </a:r>
            <a:endParaRPr b="1">
              <a:solidFill>
                <a:schemeClr val="lt1"/>
              </a:solidFill>
              <a:latin typeface="Roboto"/>
              <a:ea typeface="Roboto"/>
              <a:cs typeface="Roboto"/>
              <a:sym typeface="Roboto"/>
            </a:endParaRPr>
          </a:p>
          <a:p>
            <a:pPr marL="0" lvl="0" indent="0" algn="l" rtl="0">
              <a:spcBef>
                <a:spcPts val="0"/>
              </a:spcBef>
              <a:spcAft>
                <a:spcPts val="0"/>
              </a:spcAft>
              <a:buNone/>
            </a:pPr>
            <a:r>
              <a:rPr lang="en" sz="1300" b="1">
                <a:solidFill>
                  <a:schemeClr val="lt1"/>
                </a:solidFill>
                <a:latin typeface="Roboto"/>
                <a:ea typeface="Roboto"/>
                <a:cs typeface="Roboto"/>
                <a:sym typeface="Roboto"/>
              </a:rPr>
              <a:t>We fail to consider that JP Morgan’s Code For Good require a tedious interview process to participate in the hackathon, which affects the number of students participating</a:t>
            </a:r>
            <a:endParaRPr sz="1300" b="1">
              <a:solidFill>
                <a:schemeClr val="lt1"/>
              </a:solidFill>
              <a:latin typeface="Roboto"/>
              <a:ea typeface="Roboto"/>
              <a:cs typeface="Roboto"/>
              <a:sym typeface="Roboto"/>
            </a:endParaRPr>
          </a:p>
        </p:txBody>
      </p:sp>
      <p:pic>
        <p:nvPicPr>
          <p:cNvPr id="727" name="Google Shape;727;p69"/>
          <p:cNvPicPr preferRelativeResize="0"/>
          <p:nvPr/>
        </p:nvPicPr>
        <p:blipFill>
          <a:blip r:embed="rId3">
            <a:alphaModFix/>
          </a:blip>
          <a:stretch>
            <a:fillRect/>
          </a:stretch>
        </p:blipFill>
        <p:spPr>
          <a:xfrm>
            <a:off x="6945925" y="893388"/>
            <a:ext cx="1819827" cy="494050"/>
          </a:xfrm>
          <a:prstGeom prst="rect">
            <a:avLst/>
          </a:prstGeom>
          <a:noFill/>
          <a:ln>
            <a:noFill/>
          </a:ln>
        </p:spPr>
      </p:pic>
      <p:pic>
        <p:nvPicPr>
          <p:cNvPr id="728" name="Google Shape;728;p69"/>
          <p:cNvPicPr preferRelativeResize="0"/>
          <p:nvPr/>
        </p:nvPicPr>
        <p:blipFill>
          <a:blip r:embed="rId4">
            <a:alphaModFix/>
          </a:blip>
          <a:stretch>
            <a:fillRect/>
          </a:stretch>
        </p:blipFill>
        <p:spPr>
          <a:xfrm>
            <a:off x="152400" y="1516025"/>
            <a:ext cx="5862576" cy="34705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0"/>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3300"/>
              <a:t>LIVE DEMONSTRATION</a:t>
            </a:r>
            <a:endParaRPr sz="3300"/>
          </a:p>
        </p:txBody>
      </p:sp>
      <p:sp>
        <p:nvSpPr>
          <p:cNvPr id="734" name="Google Shape;734;p70"/>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71"/>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300"/>
              <a:t>RECOMMENDATION</a:t>
            </a:r>
            <a:endParaRPr sz="3400"/>
          </a:p>
          <a:p>
            <a:pPr marL="0" lvl="0" indent="0" algn="r" rtl="0">
              <a:spcBef>
                <a:spcPts val="0"/>
              </a:spcBef>
              <a:spcAft>
                <a:spcPts val="0"/>
              </a:spcAft>
              <a:buNone/>
            </a:pPr>
            <a:endParaRPr sz="1800"/>
          </a:p>
        </p:txBody>
      </p:sp>
      <p:sp>
        <p:nvSpPr>
          <p:cNvPr id="740" name="Google Shape;740;p71"/>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2"/>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Strategise Social Media Messages</a:t>
            </a:r>
            <a:endParaRPr/>
          </a:p>
        </p:txBody>
      </p:sp>
      <p:grpSp>
        <p:nvGrpSpPr>
          <p:cNvPr id="746" name="Google Shape;746;p72"/>
          <p:cNvGrpSpPr/>
          <p:nvPr/>
        </p:nvGrpSpPr>
        <p:grpSpPr>
          <a:xfrm>
            <a:off x="672405" y="917266"/>
            <a:ext cx="7617731" cy="535664"/>
            <a:chOff x="6674125" y="1643550"/>
            <a:chExt cx="1661700" cy="517500"/>
          </a:xfrm>
        </p:grpSpPr>
        <p:sp>
          <p:nvSpPr>
            <p:cNvPr id="747" name="Google Shape;747;p72"/>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2"/>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In Summary….</a:t>
              </a:r>
              <a:endParaRPr sz="1700" b="1">
                <a:latin typeface="Roboto"/>
                <a:ea typeface="Roboto"/>
                <a:cs typeface="Roboto"/>
                <a:sym typeface="Roboto"/>
              </a:endParaRPr>
            </a:p>
          </p:txBody>
        </p:sp>
      </p:grpSp>
      <p:sp>
        <p:nvSpPr>
          <p:cNvPr id="749" name="Google Shape;749;p72"/>
          <p:cNvSpPr/>
          <p:nvPr/>
        </p:nvSpPr>
        <p:spPr>
          <a:xfrm>
            <a:off x="580175" y="1670975"/>
            <a:ext cx="8520000" cy="3363600"/>
          </a:xfrm>
          <a:prstGeom prst="roundRect">
            <a:avLst>
              <a:gd name="adj" fmla="val 16667"/>
            </a:avLst>
          </a:prstGeom>
          <a:gradFill>
            <a:gsLst>
              <a:gs pos="0">
                <a:srgbClr val="0066D3"/>
              </a:gs>
              <a:gs pos="100000">
                <a:srgbClr val="04274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50" name="Google Shape;750;p72"/>
          <p:cNvSpPr txBox="1"/>
          <p:nvPr/>
        </p:nvSpPr>
        <p:spPr>
          <a:xfrm>
            <a:off x="4311925" y="1967525"/>
            <a:ext cx="42411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Dell Singapore is not capitalising on their Social Media Engagement messaging, by being a passive account. (No Tweets &amp; Following)</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With 2.85m Twitter users in Singapore, in 2022, Dell Singapore should capitalise on this growing trend of social media to expand their engagement with participants</a:t>
            </a:r>
            <a:endParaRPr b="1">
              <a:solidFill>
                <a:schemeClr val="lt1"/>
              </a:solidFill>
              <a:latin typeface="Roboto"/>
              <a:ea typeface="Roboto"/>
              <a:cs typeface="Roboto"/>
              <a:sym typeface="Roboto"/>
            </a:endParaRPr>
          </a:p>
          <a:p>
            <a:pPr marL="0" lvl="0" indent="0" algn="l" rtl="0">
              <a:spcBef>
                <a:spcPts val="0"/>
              </a:spcBef>
              <a:spcAft>
                <a:spcPts val="0"/>
              </a:spcAft>
              <a:buNone/>
            </a:pPr>
            <a:endParaRPr b="1">
              <a:solidFill>
                <a:schemeClr val="lt1"/>
              </a:solidFill>
              <a:latin typeface="Roboto"/>
              <a:ea typeface="Roboto"/>
              <a:cs typeface="Roboto"/>
              <a:sym typeface="Roboto"/>
            </a:endParaRPr>
          </a:p>
          <a:p>
            <a:pPr marL="0" lvl="0" indent="0" algn="l" rtl="0">
              <a:spcBef>
                <a:spcPts val="0"/>
              </a:spcBef>
              <a:spcAft>
                <a:spcPts val="0"/>
              </a:spcAft>
              <a:buNone/>
            </a:pPr>
            <a:r>
              <a:rPr lang="en" b="1">
                <a:solidFill>
                  <a:schemeClr val="lt1"/>
                </a:solidFill>
                <a:latin typeface="Roboto"/>
                <a:ea typeface="Roboto"/>
                <a:cs typeface="Roboto"/>
                <a:sym typeface="Roboto"/>
              </a:rPr>
              <a:t>Dell can use keywords which has very positive sentiments to capture the attention of the potential participants.</a:t>
            </a:r>
            <a:endParaRPr b="1">
              <a:solidFill>
                <a:schemeClr val="lt1"/>
              </a:solidFill>
              <a:latin typeface="Roboto"/>
              <a:ea typeface="Roboto"/>
              <a:cs typeface="Roboto"/>
              <a:sym typeface="Roboto"/>
            </a:endParaRPr>
          </a:p>
        </p:txBody>
      </p:sp>
      <p:pic>
        <p:nvPicPr>
          <p:cNvPr id="751" name="Google Shape;751;p72"/>
          <p:cNvPicPr preferRelativeResize="0"/>
          <p:nvPr/>
        </p:nvPicPr>
        <p:blipFill>
          <a:blip r:embed="rId3">
            <a:alphaModFix/>
          </a:blip>
          <a:stretch>
            <a:fillRect/>
          </a:stretch>
        </p:blipFill>
        <p:spPr>
          <a:xfrm>
            <a:off x="-2" y="1878436"/>
            <a:ext cx="4028570" cy="2948699"/>
          </a:xfrm>
          <a:prstGeom prst="rect">
            <a:avLst/>
          </a:prstGeom>
          <a:noFill/>
          <a:ln>
            <a:noFill/>
          </a:ln>
        </p:spPr>
      </p:pic>
      <p:pic>
        <p:nvPicPr>
          <p:cNvPr id="752" name="Google Shape;752;p72"/>
          <p:cNvPicPr preferRelativeResize="0"/>
          <p:nvPr/>
        </p:nvPicPr>
        <p:blipFill>
          <a:blip r:embed="rId4">
            <a:alphaModFix/>
          </a:blip>
          <a:stretch>
            <a:fillRect/>
          </a:stretch>
        </p:blipFill>
        <p:spPr>
          <a:xfrm>
            <a:off x="69700" y="4607850"/>
            <a:ext cx="535650" cy="53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p:nvPr/>
        </p:nvSpPr>
        <p:spPr>
          <a:xfrm>
            <a:off x="206551" y="1280350"/>
            <a:ext cx="8730900" cy="331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800" b="1">
              <a:latin typeface="Source Sans Pro"/>
              <a:ea typeface="Source Sans Pro"/>
              <a:cs typeface="Source Sans Pro"/>
              <a:sym typeface="Source Sans Pro"/>
            </a:endParaRPr>
          </a:p>
          <a:p>
            <a:pPr marL="0" lvl="0" indent="0" algn="l" rtl="0">
              <a:spcBef>
                <a:spcPts val="0"/>
              </a:spcBef>
              <a:spcAft>
                <a:spcPts val="0"/>
              </a:spcAft>
              <a:buNone/>
            </a:pPr>
            <a:r>
              <a:rPr lang="en" sz="1800" b="1">
                <a:latin typeface="Source Sans Pro"/>
                <a:ea typeface="Source Sans Pro"/>
                <a:cs typeface="Source Sans Pro"/>
                <a:sym typeface="Source Sans Pro"/>
              </a:rPr>
              <a:t> Problems faced:</a:t>
            </a:r>
            <a:endParaRPr sz="1800" b="1">
              <a:latin typeface="Source Sans Pro"/>
              <a:ea typeface="Source Sans Pro"/>
              <a:cs typeface="Source Sans Pro"/>
              <a:sym typeface="Source Sans Pro"/>
            </a:endParaRPr>
          </a:p>
          <a:p>
            <a:pPr marL="0" lvl="0" indent="0" algn="l" rtl="0">
              <a:spcBef>
                <a:spcPts val="0"/>
              </a:spcBef>
              <a:spcAft>
                <a:spcPts val="0"/>
              </a:spcAft>
              <a:buNone/>
            </a:pPr>
            <a:endParaRPr sz="1800" b="1">
              <a:latin typeface="Source Sans Pro"/>
              <a:ea typeface="Source Sans Pro"/>
              <a:cs typeface="Source Sans Pro"/>
              <a:sym typeface="Source Sans Pro"/>
            </a:endParaRPr>
          </a:p>
          <a:p>
            <a:pPr marL="0" lvl="0" indent="0" algn="l" rtl="0">
              <a:spcBef>
                <a:spcPts val="0"/>
              </a:spcBef>
              <a:spcAft>
                <a:spcPts val="0"/>
              </a:spcAft>
              <a:buNone/>
            </a:pPr>
            <a:endParaRPr sz="1800" b="1">
              <a:latin typeface="Source Sans Pro"/>
              <a:ea typeface="Source Sans Pro"/>
              <a:cs typeface="Source Sans Pro"/>
              <a:sym typeface="Source Sans Pro"/>
            </a:endParaRPr>
          </a:p>
        </p:txBody>
      </p:sp>
      <p:sp>
        <p:nvSpPr>
          <p:cNvPr id="245" name="Google Shape;245;p28"/>
          <p:cNvSpPr txBox="1">
            <a:spLocks noGrp="1"/>
          </p:cNvSpPr>
          <p:nvPr>
            <p:ph type="title"/>
          </p:nvPr>
        </p:nvSpPr>
        <p:spPr>
          <a:xfrm>
            <a:off x="667500" y="350350"/>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SCDF Lifesavers Innovation Challenge 2022</a:t>
            </a:r>
            <a:endParaRPr/>
          </a:p>
        </p:txBody>
      </p:sp>
      <p:pic>
        <p:nvPicPr>
          <p:cNvPr id="246" name="Google Shape;246;p28"/>
          <p:cNvPicPr preferRelativeResize="0"/>
          <p:nvPr/>
        </p:nvPicPr>
        <p:blipFill>
          <a:blip r:embed="rId3">
            <a:alphaModFix/>
          </a:blip>
          <a:stretch>
            <a:fillRect/>
          </a:stretch>
        </p:blipFill>
        <p:spPr>
          <a:xfrm>
            <a:off x="6500988" y="1708275"/>
            <a:ext cx="2351027" cy="1563525"/>
          </a:xfrm>
          <a:prstGeom prst="rect">
            <a:avLst/>
          </a:prstGeom>
          <a:noFill/>
          <a:ln>
            <a:noFill/>
          </a:ln>
        </p:spPr>
      </p:pic>
      <p:pic>
        <p:nvPicPr>
          <p:cNvPr id="247" name="Google Shape;247;p28"/>
          <p:cNvPicPr preferRelativeResize="0"/>
          <p:nvPr/>
        </p:nvPicPr>
        <p:blipFill>
          <a:blip r:embed="rId4">
            <a:alphaModFix/>
          </a:blip>
          <a:stretch>
            <a:fillRect/>
          </a:stretch>
        </p:blipFill>
        <p:spPr>
          <a:xfrm>
            <a:off x="432100" y="2035113"/>
            <a:ext cx="2080275" cy="1073275"/>
          </a:xfrm>
          <a:prstGeom prst="rect">
            <a:avLst/>
          </a:prstGeom>
          <a:noFill/>
          <a:ln>
            <a:noFill/>
          </a:ln>
        </p:spPr>
      </p:pic>
      <p:pic>
        <p:nvPicPr>
          <p:cNvPr id="248" name="Google Shape;248;p28"/>
          <p:cNvPicPr preferRelativeResize="0"/>
          <p:nvPr/>
        </p:nvPicPr>
        <p:blipFill>
          <a:blip r:embed="rId5">
            <a:alphaModFix/>
          </a:blip>
          <a:stretch>
            <a:fillRect/>
          </a:stretch>
        </p:blipFill>
        <p:spPr>
          <a:xfrm>
            <a:off x="4215950" y="1947986"/>
            <a:ext cx="1058050" cy="1247550"/>
          </a:xfrm>
          <a:prstGeom prst="rect">
            <a:avLst/>
          </a:prstGeom>
          <a:noFill/>
          <a:ln>
            <a:noFill/>
          </a:ln>
        </p:spPr>
      </p:pic>
      <p:sp>
        <p:nvSpPr>
          <p:cNvPr id="249" name="Google Shape;249;p28"/>
          <p:cNvSpPr txBox="1"/>
          <p:nvPr/>
        </p:nvSpPr>
        <p:spPr>
          <a:xfrm>
            <a:off x="3749725" y="3195525"/>
            <a:ext cx="19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Low Sign-up rates</a:t>
            </a:r>
            <a:endParaRPr sz="1800" b="1">
              <a:latin typeface="Source Sans Pro"/>
              <a:ea typeface="Source Sans Pro"/>
              <a:cs typeface="Source Sans Pro"/>
              <a:sym typeface="Source Sans Pro"/>
            </a:endParaRPr>
          </a:p>
        </p:txBody>
      </p:sp>
      <p:sp>
        <p:nvSpPr>
          <p:cNvPr id="250" name="Google Shape;250;p28"/>
          <p:cNvSpPr txBox="1"/>
          <p:nvPr/>
        </p:nvSpPr>
        <p:spPr>
          <a:xfrm>
            <a:off x="3244975" y="3752100"/>
            <a:ext cx="3000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Source Sans Pro"/>
                <a:ea typeface="Source Sans Pro"/>
                <a:cs typeface="Source Sans Pro"/>
                <a:sym typeface="Source Sans Pro"/>
              </a:rPr>
              <a:t>Only 33.3% of teams who got selected for phase 2 (Creation of PoC) participated actively</a:t>
            </a:r>
            <a:endParaRPr/>
          </a:p>
        </p:txBody>
      </p:sp>
      <p:sp>
        <p:nvSpPr>
          <p:cNvPr id="251" name="Google Shape;251;p28"/>
          <p:cNvSpPr txBox="1"/>
          <p:nvPr/>
        </p:nvSpPr>
        <p:spPr>
          <a:xfrm>
            <a:off x="107000" y="31084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Source Sans Pro"/>
                <a:ea typeface="Source Sans Pro"/>
                <a:cs typeface="Source Sans Pro"/>
                <a:sym typeface="Source Sans Pro"/>
              </a:rPr>
              <a:t>Ideas across participants were similar</a:t>
            </a:r>
            <a:endParaRPr b="1">
              <a:latin typeface="Source Sans Pro"/>
              <a:ea typeface="Source Sans Pro"/>
              <a:cs typeface="Source Sans Pro"/>
              <a:sym typeface="Source Sans Pro"/>
            </a:endParaRPr>
          </a:p>
        </p:txBody>
      </p:sp>
      <p:sp>
        <p:nvSpPr>
          <p:cNvPr id="252" name="Google Shape;252;p28"/>
          <p:cNvSpPr txBox="1"/>
          <p:nvPr/>
        </p:nvSpPr>
        <p:spPr>
          <a:xfrm>
            <a:off x="6342374" y="3108400"/>
            <a:ext cx="28341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Source Sans Pro"/>
                <a:ea typeface="Source Sans Pro"/>
                <a:cs typeface="Source Sans Pro"/>
                <a:sym typeface="Source Sans Pro"/>
              </a:rPr>
              <a:t>Uncertain about the hackathon scope / deliverables</a:t>
            </a:r>
            <a:endParaRPr sz="1800" b="1">
              <a:latin typeface="Source Sans Pro"/>
              <a:ea typeface="Source Sans Pro"/>
              <a:cs typeface="Source Sans Pro"/>
              <a:sym typeface="Source Sans Pro"/>
            </a:endParaRPr>
          </a:p>
        </p:txBody>
      </p:sp>
      <p:cxnSp>
        <p:nvCxnSpPr>
          <p:cNvPr id="253" name="Google Shape;253;p28"/>
          <p:cNvCxnSpPr/>
          <p:nvPr/>
        </p:nvCxnSpPr>
        <p:spPr>
          <a:xfrm>
            <a:off x="2969300" y="1407475"/>
            <a:ext cx="18300" cy="37683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28"/>
          <p:cNvCxnSpPr/>
          <p:nvPr/>
        </p:nvCxnSpPr>
        <p:spPr>
          <a:xfrm>
            <a:off x="6244975" y="1407475"/>
            <a:ext cx="18300" cy="3768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3"/>
          <p:cNvSpPr txBox="1">
            <a:spLocks noGrp="1"/>
          </p:cNvSpPr>
          <p:nvPr>
            <p:ph type="title"/>
          </p:nvPr>
        </p:nvSpPr>
        <p:spPr>
          <a:xfrm>
            <a:off x="672175" y="176975"/>
            <a:ext cx="7809000" cy="58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Tap on Twitter to increase outreach</a:t>
            </a:r>
            <a:endParaRPr/>
          </a:p>
        </p:txBody>
      </p:sp>
      <p:grpSp>
        <p:nvGrpSpPr>
          <p:cNvPr id="758" name="Google Shape;758;p73"/>
          <p:cNvGrpSpPr/>
          <p:nvPr/>
        </p:nvGrpSpPr>
        <p:grpSpPr>
          <a:xfrm>
            <a:off x="672169" y="814370"/>
            <a:ext cx="4458673" cy="535664"/>
            <a:chOff x="6674125" y="1422702"/>
            <a:chExt cx="1661700" cy="517500"/>
          </a:xfrm>
        </p:grpSpPr>
        <p:sp>
          <p:nvSpPr>
            <p:cNvPr id="759" name="Google Shape;759;p73"/>
            <p:cNvSpPr/>
            <p:nvPr/>
          </p:nvSpPr>
          <p:spPr>
            <a:xfrm>
              <a:off x="6674125" y="1422702"/>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3"/>
            <p:cNvSpPr txBox="1"/>
            <p:nvPr/>
          </p:nvSpPr>
          <p:spPr>
            <a:xfrm>
              <a:off x="6674150" y="1449252"/>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761" name="Google Shape;761;p73"/>
          <p:cNvPicPr preferRelativeResize="0"/>
          <p:nvPr/>
        </p:nvPicPr>
        <p:blipFill>
          <a:blip r:embed="rId3">
            <a:alphaModFix/>
          </a:blip>
          <a:stretch>
            <a:fillRect/>
          </a:stretch>
        </p:blipFill>
        <p:spPr>
          <a:xfrm>
            <a:off x="273250" y="4168000"/>
            <a:ext cx="779125" cy="760125"/>
          </a:xfrm>
          <a:prstGeom prst="rect">
            <a:avLst/>
          </a:prstGeom>
          <a:noFill/>
          <a:ln>
            <a:noFill/>
          </a:ln>
        </p:spPr>
      </p:pic>
      <p:sp>
        <p:nvSpPr>
          <p:cNvPr id="762" name="Google Shape;762;p73"/>
          <p:cNvSpPr txBox="1">
            <a:spLocks noGrp="1"/>
          </p:cNvSpPr>
          <p:nvPr>
            <p:ph type="body" idx="1"/>
          </p:nvPr>
        </p:nvSpPr>
        <p:spPr>
          <a:xfrm>
            <a:off x="1659400" y="4326363"/>
            <a:ext cx="5435100" cy="44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Dell Technologies should not have multiple accounts</a:t>
            </a:r>
            <a:endParaRPr sz="1400" b="1">
              <a:latin typeface="Montserrat"/>
              <a:ea typeface="Montserrat"/>
              <a:cs typeface="Montserrat"/>
              <a:sym typeface="Montserrat"/>
            </a:endParaRPr>
          </a:p>
          <a:p>
            <a:pPr marL="457200" lvl="0" indent="0" algn="l" rtl="0">
              <a:spcBef>
                <a:spcPts val="600"/>
              </a:spcBef>
              <a:spcAft>
                <a:spcPts val="600"/>
              </a:spcAft>
              <a:buNone/>
            </a:pPr>
            <a:endParaRPr sz="1400" b="1">
              <a:latin typeface="Montserrat"/>
              <a:ea typeface="Montserrat"/>
              <a:cs typeface="Montserrat"/>
              <a:sym typeface="Montserrat"/>
            </a:endParaRPr>
          </a:p>
        </p:txBody>
      </p:sp>
      <p:pic>
        <p:nvPicPr>
          <p:cNvPr id="763" name="Google Shape;763;p73"/>
          <p:cNvPicPr preferRelativeResize="0"/>
          <p:nvPr/>
        </p:nvPicPr>
        <p:blipFill>
          <a:blip r:embed="rId4">
            <a:alphaModFix/>
          </a:blip>
          <a:stretch>
            <a:fillRect/>
          </a:stretch>
        </p:blipFill>
        <p:spPr>
          <a:xfrm>
            <a:off x="1478675" y="1399725"/>
            <a:ext cx="2539696" cy="2594262"/>
          </a:xfrm>
          <a:prstGeom prst="rect">
            <a:avLst/>
          </a:prstGeom>
          <a:noFill/>
          <a:ln>
            <a:noFill/>
          </a:ln>
        </p:spPr>
      </p:pic>
      <p:pic>
        <p:nvPicPr>
          <p:cNvPr id="764" name="Google Shape;764;p73"/>
          <p:cNvPicPr preferRelativeResize="0"/>
          <p:nvPr/>
        </p:nvPicPr>
        <p:blipFill>
          <a:blip r:embed="rId5">
            <a:alphaModFix/>
          </a:blip>
          <a:stretch>
            <a:fillRect/>
          </a:stretch>
        </p:blipFill>
        <p:spPr>
          <a:xfrm>
            <a:off x="4572000" y="1832122"/>
            <a:ext cx="3314418" cy="17621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4"/>
          <p:cNvSpPr txBox="1">
            <a:spLocks noGrp="1"/>
          </p:cNvSpPr>
          <p:nvPr>
            <p:ph type="body" idx="1"/>
          </p:nvPr>
        </p:nvSpPr>
        <p:spPr>
          <a:xfrm>
            <a:off x="672175" y="1795150"/>
            <a:ext cx="7617600" cy="634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b="1">
                <a:latin typeface="Montserrat"/>
                <a:ea typeface="Montserrat"/>
                <a:cs typeface="Montserrat"/>
                <a:sym typeface="Montserrat"/>
              </a:rPr>
              <a:t>Is material goods (Tangible Rewards e.g. Cash Prizes) still remains as top priority..?</a:t>
            </a:r>
            <a:endParaRPr b="1">
              <a:latin typeface="Montserrat"/>
              <a:ea typeface="Montserrat"/>
              <a:cs typeface="Montserrat"/>
              <a:sym typeface="Montserrat"/>
            </a:endParaRPr>
          </a:p>
        </p:txBody>
      </p:sp>
      <p:sp>
        <p:nvSpPr>
          <p:cNvPr id="770" name="Google Shape;770;p74"/>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Increase Motivation for Participants</a:t>
            </a:r>
            <a:endParaRPr/>
          </a:p>
        </p:txBody>
      </p:sp>
      <p:grpSp>
        <p:nvGrpSpPr>
          <p:cNvPr id="771" name="Google Shape;771;p74"/>
          <p:cNvGrpSpPr/>
          <p:nvPr/>
        </p:nvGrpSpPr>
        <p:grpSpPr>
          <a:xfrm>
            <a:off x="672405" y="917266"/>
            <a:ext cx="7617731" cy="535664"/>
            <a:chOff x="6674125" y="1643550"/>
            <a:chExt cx="1661700" cy="517500"/>
          </a:xfrm>
        </p:grpSpPr>
        <p:sp>
          <p:nvSpPr>
            <p:cNvPr id="772" name="Google Shape;772;p74"/>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4"/>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In Summary….</a:t>
              </a:r>
              <a:endParaRPr sz="1700" b="1">
                <a:latin typeface="Roboto"/>
                <a:ea typeface="Roboto"/>
                <a:cs typeface="Roboto"/>
                <a:sym typeface="Roboto"/>
              </a:endParaRPr>
            </a:p>
          </p:txBody>
        </p:sp>
      </p:grpSp>
      <p:pic>
        <p:nvPicPr>
          <p:cNvPr id="774" name="Google Shape;774;p74"/>
          <p:cNvPicPr preferRelativeResize="0"/>
          <p:nvPr/>
        </p:nvPicPr>
        <p:blipFill>
          <a:blip r:embed="rId3">
            <a:alphaModFix/>
          </a:blip>
          <a:stretch>
            <a:fillRect/>
          </a:stretch>
        </p:blipFill>
        <p:spPr>
          <a:xfrm>
            <a:off x="672175" y="2571750"/>
            <a:ext cx="920000" cy="920000"/>
          </a:xfrm>
          <a:prstGeom prst="rect">
            <a:avLst/>
          </a:prstGeom>
          <a:noFill/>
          <a:ln>
            <a:noFill/>
          </a:ln>
        </p:spPr>
      </p:pic>
      <p:pic>
        <p:nvPicPr>
          <p:cNvPr id="775" name="Google Shape;775;p74"/>
          <p:cNvPicPr preferRelativeResize="0"/>
          <p:nvPr/>
        </p:nvPicPr>
        <p:blipFill>
          <a:blip r:embed="rId4">
            <a:alphaModFix/>
          </a:blip>
          <a:stretch>
            <a:fillRect/>
          </a:stretch>
        </p:blipFill>
        <p:spPr>
          <a:xfrm>
            <a:off x="1674506" y="2602413"/>
            <a:ext cx="1476725" cy="858675"/>
          </a:xfrm>
          <a:prstGeom prst="rect">
            <a:avLst/>
          </a:prstGeom>
          <a:noFill/>
          <a:ln>
            <a:noFill/>
          </a:ln>
        </p:spPr>
      </p:pic>
      <p:sp>
        <p:nvSpPr>
          <p:cNvPr id="776" name="Google Shape;776;p74"/>
          <p:cNvSpPr/>
          <p:nvPr/>
        </p:nvSpPr>
        <p:spPr>
          <a:xfrm>
            <a:off x="3528150" y="2529900"/>
            <a:ext cx="4712400" cy="23514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777" name="Google Shape;777;p74"/>
          <p:cNvSpPr txBox="1"/>
          <p:nvPr/>
        </p:nvSpPr>
        <p:spPr>
          <a:xfrm>
            <a:off x="3704450" y="2629800"/>
            <a:ext cx="4295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Trend: </a:t>
            </a:r>
            <a:endParaRPr b="1">
              <a:solidFill>
                <a:schemeClr val="lt1"/>
              </a:solidFill>
            </a:endParaRPr>
          </a:p>
          <a:p>
            <a:pPr marL="0" lvl="0" indent="0" algn="l" rtl="0">
              <a:spcBef>
                <a:spcPts val="0"/>
              </a:spcBef>
              <a:spcAft>
                <a:spcPts val="0"/>
              </a:spcAft>
              <a:buNone/>
            </a:pPr>
            <a:r>
              <a:rPr lang="en" b="1">
                <a:solidFill>
                  <a:schemeClr val="lt1"/>
                </a:solidFill>
              </a:rPr>
              <a:t>1) The larger the tangible rewards, the higher the number of participants.</a:t>
            </a:r>
            <a:endParaRPr b="1">
              <a:solidFill>
                <a:schemeClr val="lt1"/>
              </a:solidFill>
            </a:endParaRPr>
          </a:p>
          <a:p>
            <a:pPr marL="0" lvl="0" indent="0" algn="l" rtl="0">
              <a:spcBef>
                <a:spcPts val="0"/>
              </a:spcBef>
              <a:spcAft>
                <a:spcPts val="0"/>
              </a:spcAft>
              <a:buNone/>
            </a:pPr>
            <a:r>
              <a:rPr lang="en" b="1">
                <a:solidFill>
                  <a:schemeClr val="lt1"/>
                </a:solidFill>
              </a:rPr>
              <a:t>2) The easier the hackathon, the higher the number of participants</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These 2 are interrelated, as the easier the hackathon, the easier it is to obtain the rewards.</a:t>
            </a:r>
            <a:endParaRPr b="1">
              <a:solidFill>
                <a:schemeClr val="lt1"/>
              </a:solidFill>
            </a:endParaRPr>
          </a:p>
        </p:txBody>
      </p:sp>
      <p:sp>
        <p:nvSpPr>
          <p:cNvPr id="778" name="Google Shape;778;p74"/>
          <p:cNvSpPr/>
          <p:nvPr/>
        </p:nvSpPr>
        <p:spPr>
          <a:xfrm>
            <a:off x="1016800" y="3461100"/>
            <a:ext cx="2544300" cy="1168500"/>
          </a:xfrm>
          <a:prstGeom prst="cloudCallout">
            <a:avLst>
              <a:gd name="adj1" fmla="val -20833"/>
              <a:gd name="adj2" fmla="val 62500"/>
            </a:avLst>
          </a:prstGeom>
          <a:solidFill>
            <a:srgbClr val="00D0FF">
              <a:alpha val="117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4"/>
          <p:cNvSpPr txBox="1">
            <a:spLocks noGrp="1"/>
          </p:cNvSpPr>
          <p:nvPr>
            <p:ph type="body" idx="1"/>
          </p:nvPr>
        </p:nvSpPr>
        <p:spPr>
          <a:xfrm>
            <a:off x="1323413" y="3733763"/>
            <a:ext cx="2178900" cy="634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400" b="1">
                <a:latin typeface="Roboto"/>
                <a:ea typeface="Roboto"/>
                <a:cs typeface="Roboto"/>
                <a:sym typeface="Roboto"/>
              </a:rPr>
              <a:t>Participants are humans after all….</a:t>
            </a:r>
            <a:endParaRPr sz="1400" b="1">
              <a:latin typeface="Roboto"/>
              <a:ea typeface="Roboto"/>
              <a:cs typeface="Roboto"/>
              <a:sym typeface="Roboto"/>
            </a:endParaRPr>
          </a:p>
        </p:txBody>
      </p:sp>
      <p:pic>
        <p:nvPicPr>
          <p:cNvPr id="780" name="Google Shape;780;p74"/>
          <p:cNvPicPr preferRelativeResize="0"/>
          <p:nvPr/>
        </p:nvPicPr>
        <p:blipFill>
          <a:blip r:embed="rId5">
            <a:alphaModFix/>
          </a:blip>
          <a:stretch>
            <a:fillRect/>
          </a:stretch>
        </p:blipFill>
        <p:spPr>
          <a:xfrm>
            <a:off x="1138850" y="4610575"/>
            <a:ext cx="535650" cy="535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5"/>
          <p:cNvSpPr txBox="1">
            <a:spLocks noGrp="1"/>
          </p:cNvSpPr>
          <p:nvPr>
            <p:ph type="title"/>
          </p:nvPr>
        </p:nvSpPr>
        <p:spPr>
          <a:xfrm>
            <a:off x="667500" y="191400"/>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Common Trends of Hackathons</a:t>
            </a:r>
            <a:endParaRPr/>
          </a:p>
          <a:p>
            <a:pPr marL="0" lvl="0" indent="0" algn="l" rtl="0">
              <a:spcBef>
                <a:spcPts val="0"/>
              </a:spcBef>
              <a:spcAft>
                <a:spcPts val="0"/>
              </a:spcAft>
              <a:buNone/>
            </a:pPr>
            <a:r>
              <a:rPr lang="en"/>
              <a:t>(Topics / Themes) </a:t>
            </a:r>
            <a:endParaRPr/>
          </a:p>
        </p:txBody>
      </p:sp>
      <p:grpSp>
        <p:nvGrpSpPr>
          <p:cNvPr id="786" name="Google Shape;786;p75"/>
          <p:cNvGrpSpPr/>
          <p:nvPr/>
        </p:nvGrpSpPr>
        <p:grpSpPr>
          <a:xfrm>
            <a:off x="672417" y="1185541"/>
            <a:ext cx="7617731" cy="535664"/>
            <a:chOff x="6674125" y="1643550"/>
            <a:chExt cx="1661700" cy="517500"/>
          </a:xfrm>
        </p:grpSpPr>
        <p:sp>
          <p:nvSpPr>
            <p:cNvPr id="787" name="Google Shape;787;p75"/>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5"/>
            <p:cNvSpPr txBox="1"/>
            <p:nvPr/>
          </p:nvSpPr>
          <p:spPr>
            <a:xfrm>
              <a:off x="6674139" y="1670102"/>
              <a:ext cx="14406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In Summary….</a:t>
              </a:r>
              <a:endParaRPr sz="1700" b="1">
                <a:latin typeface="Roboto"/>
                <a:ea typeface="Roboto"/>
                <a:cs typeface="Roboto"/>
                <a:sym typeface="Roboto"/>
              </a:endParaRPr>
            </a:p>
          </p:txBody>
        </p:sp>
      </p:grpSp>
      <p:sp>
        <p:nvSpPr>
          <p:cNvPr id="789" name="Google Shape;789;p75"/>
          <p:cNvSpPr/>
          <p:nvPr/>
        </p:nvSpPr>
        <p:spPr>
          <a:xfrm>
            <a:off x="672475" y="1887525"/>
            <a:ext cx="7617600" cy="2478300"/>
          </a:xfrm>
          <a:prstGeom prst="roundRect">
            <a:avLst>
              <a:gd name="adj" fmla="val 16667"/>
            </a:avLst>
          </a:prstGeom>
          <a:gradFill>
            <a:gsLst>
              <a:gs pos="0">
                <a:srgbClr val="0066D3"/>
              </a:gs>
              <a:gs pos="100000">
                <a:srgbClr val="04274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790" name="Google Shape;790;p75"/>
          <p:cNvPicPr preferRelativeResize="0"/>
          <p:nvPr/>
        </p:nvPicPr>
        <p:blipFill>
          <a:blip r:embed="rId3">
            <a:alphaModFix/>
          </a:blip>
          <a:stretch>
            <a:fillRect/>
          </a:stretch>
        </p:blipFill>
        <p:spPr>
          <a:xfrm>
            <a:off x="0" y="4607850"/>
            <a:ext cx="535650" cy="535650"/>
          </a:xfrm>
          <a:prstGeom prst="rect">
            <a:avLst/>
          </a:prstGeom>
          <a:noFill/>
          <a:ln>
            <a:noFill/>
          </a:ln>
        </p:spPr>
      </p:pic>
      <p:sp>
        <p:nvSpPr>
          <p:cNvPr id="791" name="Google Shape;791;p75"/>
          <p:cNvSpPr txBox="1"/>
          <p:nvPr/>
        </p:nvSpPr>
        <p:spPr>
          <a:xfrm>
            <a:off x="815825" y="1989475"/>
            <a:ext cx="72177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Roboto"/>
                <a:ea typeface="Roboto"/>
                <a:cs typeface="Roboto"/>
                <a:sym typeface="Roboto"/>
              </a:rPr>
              <a:t>Reddit Emphasizes on Topics regarding to AI &amp; BlockChain</a:t>
            </a: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500" b="1">
              <a:solidFill>
                <a:schemeClr val="lt1"/>
              </a:solidFill>
              <a:latin typeface="Roboto"/>
              <a:ea typeface="Roboto"/>
              <a:cs typeface="Roboto"/>
              <a:sym typeface="Roboto"/>
            </a:endParaRPr>
          </a:p>
          <a:p>
            <a:pPr marL="0" lvl="0" indent="0" algn="l" rtl="0">
              <a:spcBef>
                <a:spcPts val="0"/>
              </a:spcBef>
              <a:spcAft>
                <a:spcPts val="0"/>
              </a:spcAft>
              <a:buNone/>
            </a:pPr>
            <a:r>
              <a:rPr lang="en" sz="1500" b="1">
                <a:solidFill>
                  <a:schemeClr val="lt1"/>
                </a:solidFill>
                <a:latin typeface="Roboto"/>
                <a:ea typeface="Roboto"/>
                <a:cs typeface="Roboto"/>
                <a:sym typeface="Roboto"/>
              </a:rPr>
              <a:t>Virtual Hackathons are more commonly hosted as compared to physical hackathons</a:t>
            </a:r>
            <a:endParaRPr sz="1500" b="1">
              <a:solidFill>
                <a:schemeClr val="lt1"/>
              </a:solidFill>
              <a:latin typeface="Roboto"/>
              <a:ea typeface="Roboto"/>
              <a:cs typeface="Roboto"/>
              <a:sym typeface="Roboto"/>
            </a:endParaRPr>
          </a:p>
          <a:p>
            <a:pPr marL="457200" lvl="0" indent="-323850" algn="l" rtl="0">
              <a:spcBef>
                <a:spcPts val="0"/>
              </a:spcBef>
              <a:spcAft>
                <a:spcPts val="0"/>
              </a:spcAft>
              <a:buClr>
                <a:schemeClr val="lt1"/>
              </a:buClr>
              <a:buSzPts val="1500"/>
              <a:buFont typeface="Roboto"/>
              <a:buChar char="-"/>
            </a:pPr>
            <a:r>
              <a:rPr lang="en" sz="1500" b="1">
                <a:solidFill>
                  <a:schemeClr val="lt1"/>
                </a:solidFill>
                <a:latin typeface="Roboto"/>
                <a:ea typeface="Roboto"/>
                <a:cs typeface="Roboto"/>
                <a:sym typeface="Roboto"/>
              </a:rPr>
              <a:t>But virtual hackathons are not limited to Singapore as it is difficult to restrict non-Singaporeans from registering</a:t>
            </a: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500" b="1">
              <a:solidFill>
                <a:schemeClr val="lt1"/>
              </a:solidFill>
              <a:latin typeface="Roboto"/>
              <a:ea typeface="Roboto"/>
              <a:cs typeface="Roboto"/>
              <a:sym typeface="Roboto"/>
            </a:endParaRPr>
          </a:p>
          <a:p>
            <a:pPr marL="0" lvl="0" indent="0" algn="l" rtl="0">
              <a:spcBef>
                <a:spcPts val="0"/>
              </a:spcBef>
              <a:spcAft>
                <a:spcPts val="0"/>
              </a:spcAft>
              <a:buNone/>
            </a:pPr>
            <a:r>
              <a:rPr lang="en" sz="1500" b="1">
                <a:solidFill>
                  <a:schemeClr val="lt1"/>
                </a:solidFill>
                <a:latin typeface="Roboto"/>
                <a:ea typeface="Roboto"/>
                <a:cs typeface="Roboto"/>
                <a:sym typeface="Roboto"/>
              </a:rPr>
              <a:t>With Cloud being an enabler, Dell can focus on the topics that are surging in trends such as Supply Chain Management, Game Development and Sustainability</a:t>
            </a: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500" b="1">
              <a:solidFill>
                <a:schemeClr val="lt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6"/>
          <p:cNvSpPr txBox="1">
            <a:spLocks noGrp="1"/>
          </p:cNvSpPr>
          <p:nvPr>
            <p:ph type="title"/>
          </p:nvPr>
        </p:nvSpPr>
        <p:spPr>
          <a:xfrm>
            <a:off x="667500" y="191400"/>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Conclusion</a:t>
            </a:r>
            <a:endParaRPr/>
          </a:p>
        </p:txBody>
      </p:sp>
      <p:sp>
        <p:nvSpPr>
          <p:cNvPr id="797" name="Google Shape;797;p76"/>
          <p:cNvSpPr txBox="1"/>
          <p:nvPr/>
        </p:nvSpPr>
        <p:spPr>
          <a:xfrm>
            <a:off x="454500" y="910450"/>
            <a:ext cx="7834200" cy="10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rgbClr val="132356"/>
                </a:solidFill>
                <a:latin typeface="Montserrat Medium"/>
                <a:ea typeface="Montserrat Medium"/>
                <a:cs typeface="Montserrat Medium"/>
                <a:sym typeface="Montserrat Medium"/>
              </a:rPr>
              <a:t>Learning Outcomes</a:t>
            </a:r>
            <a:endParaRPr sz="2500">
              <a:solidFill>
                <a:srgbClr val="132356"/>
              </a:solidFill>
              <a:latin typeface="Montserrat Black"/>
              <a:ea typeface="Montserrat Black"/>
              <a:cs typeface="Montserrat Black"/>
              <a:sym typeface="Montserrat Black"/>
            </a:endParaRPr>
          </a:p>
        </p:txBody>
      </p:sp>
      <p:grpSp>
        <p:nvGrpSpPr>
          <p:cNvPr id="798" name="Google Shape;798;p76"/>
          <p:cNvGrpSpPr/>
          <p:nvPr/>
        </p:nvGrpSpPr>
        <p:grpSpPr>
          <a:xfrm>
            <a:off x="3640354" y="3464979"/>
            <a:ext cx="1698771" cy="1154487"/>
            <a:chOff x="720000" y="3298275"/>
            <a:chExt cx="1921904" cy="1306128"/>
          </a:xfrm>
        </p:grpSpPr>
        <p:sp>
          <p:nvSpPr>
            <p:cNvPr id="799" name="Google Shape;799;p76"/>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76"/>
          <p:cNvSpPr txBox="1"/>
          <p:nvPr/>
        </p:nvSpPr>
        <p:spPr>
          <a:xfrm>
            <a:off x="588500" y="1929000"/>
            <a:ext cx="8208000" cy="2967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Limitations from Kibana visualisations as not everything can be done using the Kibana platform</a:t>
            </a:r>
            <a:endParaRPr sz="1600">
              <a:solidFill>
                <a:srgbClr val="132356"/>
              </a:solidFill>
              <a:latin typeface="Montserrat Medium"/>
              <a:ea typeface="Montserrat Medium"/>
              <a:cs typeface="Montserrat Medium"/>
              <a:sym typeface="Montserrat Medium"/>
            </a:endParaRPr>
          </a:p>
          <a:p>
            <a:pPr marL="914400" lvl="1"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We did not deploy the dashboard on EC2 or any equivalent platform, hence, collaboration is not as seamless as it seems.</a:t>
            </a:r>
            <a:endParaRPr sz="160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Customer Centric Approach where we are constantly gaining feedbacks from our sponsors, asking them what they need, and how else we can help them</a:t>
            </a:r>
            <a:endParaRPr sz="160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A vast variety of web-scraping tools and libraries and workarounds whenever the website blocks the normal tool</a:t>
            </a:r>
            <a:endParaRPr sz="1600">
              <a:solidFill>
                <a:srgbClr val="132356"/>
              </a:solidFill>
              <a:latin typeface="Montserrat Medium"/>
              <a:ea typeface="Montserrat Medium"/>
              <a:cs typeface="Montserrat Medium"/>
              <a:sym typeface="Montserrat Medium"/>
            </a:endParaRPr>
          </a:p>
          <a:p>
            <a:pPr marL="0" lvl="0" indent="0" algn="l" rtl="0">
              <a:spcBef>
                <a:spcPts val="0"/>
              </a:spcBef>
              <a:spcAft>
                <a:spcPts val="0"/>
              </a:spcAft>
              <a:buNone/>
            </a:pPr>
            <a:endParaRPr sz="1600">
              <a:solidFill>
                <a:srgbClr val="132356"/>
              </a:solidFill>
              <a:latin typeface="Montserrat Medium"/>
              <a:ea typeface="Montserrat Medium"/>
              <a:cs typeface="Montserrat Medium"/>
              <a:sym typeface="Montserrat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8"/>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300"/>
              <a:t>Thank you very much for listening to our presentation</a:t>
            </a:r>
            <a:endParaRPr sz="3300"/>
          </a:p>
          <a:p>
            <a:pPr marL="0" lvl="0" indent="0" algn="ctr" rtl="0">
              <a:spcBef>
                <a:spcPts val="0"/>
              </a:spcBef>
              <a:spcAft>
                <a:spcPts val="0"/>
              </a:spcAft>
              <a:buNone/>
            </a:pPr>
            <a:r>
              <a:rPr lang="en" sz="3300"/>
              <a:t>_________________________________________</a:t>
            </a:r>
            <a:endParaRPr sz="3300"/>
          </a:p>
          <a:p>
            <a:pPr marL="0" lvl="0" indent="0" algn="ctr" rtl="0">
              <a:spcBef>
                <a:spcPts val="0"/>
              </a:spcBef>
              <a:spcAft>
                <a:spcPts val="0"/>
              </a:spcAft>
              <a:buNone/>
            </a:pPr>
            <a:endParaRPr sz="3300"/>
          </a:p>
          <a:p>
            <a:pPr marL="0" lvl="0" indent="0" algn="ctr" rtl="0">
              <a:spcBef>
                <a:spcPts val="0"/>
              </a:spcBef>
              <a:spcAft>
                <a:spcPts val="0"/>
              </a:spcAft>
              <a:buNone/>
            </a:pPr>
            <a:r>
              <a:rPr lang="en" sz="3300"/>
              <a:t>Questions &amp; Answers</a:t>
            </a:r>
            <a:endParaRPr sz="3400"/>
          </a:p>
          <a:p>
            <a:pPr marL="0" lvl="0" indent="0" algn="r" rtl="0">
              <a:spcBef>
                <a:spcPts val="0"/>
              </a:spcBef>
              <a:spcAft>
                <a:spcPts val="0"/>
              </a:spcAft>
              <a:buNone/>
            </a:pPr>
            <a:endParaRPr sz="1800"/>
          </a:p>
        </p:txBody>
      </p:sp>
      <p:sp>
        <p:nvSpPr>
          <p:cNvPr id="819" name="Google Shape;819;p78"/>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
        <p:nvSpPr>
          <p:cNvPr id="820" name="Google Shape;820;p78"/>
          <p:cNvSpPr txBox="1"/>
          <p:nvPr/>
        </p:nvSpPr>
        <p:spPr>
          <a:xfrm>
            <a:off x="6645000" y="4711900"/>
            <a:ext cx="24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ontserrat"/>
                <a:ea typeface="Montserrat"/>
                <a:cs typeface="Montserrat"/>
                <a:sym typeface="Montserrat"/>
              </a:rPr>
              <a:t>Prepared for: Dr Wei Gao </a:t>
            </a:r>
            <a:endParaRPr b="1">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p:nvPr/>
        </p:nvSpPr>
        <p:spPr>
          <a:xfrm rot="-5400000">
            <a:off x="4083950" y="-202000"/>
            <a:ext cx="853500" cy="6542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txBox="1">
            <a:spLocks noGrp="1"/>
          </p:cNvSpPr>
          <p:nvPr>
            <p:ph type="title"/>
          </p:nvPr>
        </p:nvSpPr>
        <p:spPr>
          <a:xfrm>
            <a:off x="667500" y="350350"/>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How can we better plan for Dell Technologies’ future hackathons?</a:t>
            </a:r>
            <a:endParaRPr/>
          </a:p>
        </p:txBody>
      </p:sp>
      <p:sp>
        <p:nvSpPr>
          <p:cNvPr id="261" name="Google Shape;261;p29"/>
          <p:cNvSpPr/>
          <p:nvPr/>
        </p:nvSpPr>
        <p:spPr>
          <a:xfrm>
            <a:off x="363225" y="3704825"/>
            <a:ext cx="2424600" cy="1175400"/>
          </a:xfrm>
          <a:prstGeom prst="roundRect">
            <a:avLst>
              <a:gd name="adj" fmla="val 16667"/>
            </a:avLst>
          </a:prstGeom>
          <a:gradFill>
            <a:gsLst>
              <a:gs pos="0">
                <a:schemeClr val="dk1"/>
              </a:gs>
              <a:gs pos="100000">
                <a:schemeClr val="accent2"/>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Strategise Social Media Messages</a:t>
            </a:r>
            <a:endParaRPr>
              <a:solidFill>
                <a:schemeClr val="lt1"/>
              </a:solidFill>
            </a:endParaRPr>
          </a:p>
        </p:txBody>
      </p:sp>
      <p:sp>
        <p:nvSpPr>
          <p:cNvPr id="262" name="Google Shape;262;p29"/>
          <p:cNvSpPr/>
          <p:nvPr/>
        </p:nvSpPr>
        <p:spPr>
          <a:xfrm>
            <a:off x="2707100" y="1305600"/>
            <a:ext cx="3607200" cy="1175400"/>
          </a:xfrm>
          <a:prstGeom prst="roundRect">
            <a:avLst>
              <a:gd name="adj" fmla="val 16667"/>
            </a:avLst>
          </a:prstGeom>
          <a:gradFill>
            <a:gsLst>
              <a:gs pos="0">
                <a:schemeClr val="dk1"/>
              </a:gs>
              <a:gs pos="100000">
                <a:schemeClr val="accent2"/>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Increase number of participants (and quality of participants for future hackathon engagements</a:t>
            </a:r>
            <a:endParaRPr>
              <a:solidFill>
                <a:schemeClr val="lt1"/>
              </a:solidFill>
            </a:endParaRPr>
          </a:p>
        </p:txBody>
      </p:sp>
      <p:sp>
        <p:nvSpPr>
          <p:cNvPr id="263" name="Google Shape;263;p29"/>
          <p:cNvSpPr/>
          <p:nvPr/>
        </p:nvSpPr>
        <p:spPr>
          <a:xfrm>
            <a:off x="3359700" y="3704825"/>
            <a:ext cx="2424600" cy="1175400"/>
          </a:xfrm>
          <a:prstGeom prst="roundRect">
            <a:avLst>
              <a:gd name="adj" fmla="val 16667"/>
            </a:avLst>
          </a:prstGeom>
          <a:gradFill>
            <a:gsLst>
              <a:gs pos="0">
                <a:schemeClr val="dk1"/>
              </a:gs>
              <a:gs pos="100000">
                <a:schemeClr val="accent2"/>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Increase Motivation for Participants</a:t>
            </a:r>
            <a:endParaRPr>
              <a:solidFill>
                <a:schemeClr val="lt1"/>
              </a:solidFill>
            </a:endParaRPr>
          </a:p>
        </p:txBody>
      </p:sp>
      <p:sp>
        <p:nvSpPr>
          <p:cNvPr id="264" name="Google Shape;264;p29"/>
          <p:cNvSpPr/>
          <p:nvPr/>
        </p:nvSpPr>
        <p:spPr>
          <a:xfrm>
            <a:off x="6469375" y="3704825"/>
            <a:ext cx="2424600" cy="1175400"/>
          </a:xfrm>
          <a:prstGeom prst="roundRect">
            <a:avLst>
              <a:gd name="adj" fmla="val 16667"/>
            </a:avLst>
          </a:prstGeom>
          <a:gradFill>
            <a:gsLst>
              <a:gs pos="0">
                <a:schemeClr val="dk1"/>
              </a:gs>
              <a:gs pos="100000">
                <a:schemeClr val="accent2"/>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Common Trends of Hackathons</a:t>
            </a:r>
            <a:endParaRPr>
              <a:solidFill>
                <a:schemeClr val="lt1"/>
              </a:solidFill>
            </a:endParaRPr>
          </a:p>
          <a:p>
            <a:pPr marL="0" lvl="0" indent="0" algn="ctr" rtl="0">
              <a:spcBef>
                <a:spcPts val="0"/>
              </a:spcBef>
              <a:spcAft>
                <a:spcPts val="0"/>
              </a:spcAft>
              <a:buNone/>
            </a:pPr>
            <a:r>
              <a:rPr lang="en">
                <a:solidFill>
                  <a:schemeClr val="lt1"/>
                </a:solidFill>
              </a:rPr>
              <a:t>(Topics / Themes) </a:t>
            </a:r>
            <a:endParaRPr>
              <a:solidFill>
                <a:schemeClr val="lt1"/>
              </a:solidFill>
            </a:endParaRPr>
          </a:p>
        </p:txBody>
      </p:sp>
      <p:pic>
        <p:nvPicPr>
          <p:cNvPr id="265" name="Google Shape;265;p29"/>
          <p:cNvPicPr preferRelativeResize="0"/>
          <p:nvPr/>
        </p:nvPicPr>
        <p:blipFill>
          <a:blip r:embed="rId3">
            <a:alphaModFix/>
          </a:blip>
          <a:stretch>
            <a:fillRect/>
          </a:stretch>
        </p:blipFill>
        <p:spPr>
          <a:xfrm>
            <a:off x="1384350" y="1240075"/>
            <a:ext cx="1193500" cy="1193500"/>
          </a:xfrm>
          <a:prstGeom prst="rect">
            <a:avLst/>
          </a:prstGeom>
          <a:noFill/>
          <a:ln>
            <a:noFill/>
          </a:ln>
        </p:spPr>
      </p:pic>
      <p:grpSp>
        <p:nvGrpSpPr>
          <p:cNvPr id="266" name="Google Shape;266;p29"/>
          <p:cNvGrpSpPr/>
          <p:nvPr/>
        </p:nvGrpSpPr>
        <p:grpSpPr>
          <a:xfrm>
            <a:off x="6565175" y="1634550"/>
            <a:ext cx="1661700" cy="517500"/>
            <a:chOff x="6674125" y="1643550"/>
            <a:chExt cx="1661700" cy="517500"/>
          </a:xfrm>
        </p:grpSpPr>
        <p:sp>
          <p:nvSpPr>
            <p:cNvPr id="267" name="Google Shape;267;p29"/>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txBox="1"/>
            <p:nvPr/>
          </p:nvSpPr>
          <p:spPr>
            <a:xfrm>
              <a:off x="6674150" y="1670100"/>
              <a:ext cx="1570800" cy="4464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Sign Up Rates</a:t>
              </a:r>
              <a:endParaRPr sz="1700" b="1">
                <a:latin typeface="Roboto"/>
                <a:ea typeface="Roboto"/>
                <a:cs typeface="Roboto"/>
                <a:sym typeface="Roboto"/>
              </a:endParaRPr>
            </a:p>
          </p:txBody>
        </p:sp>
      </p:grpSp>
      <p:pic>
        <p:nvPicPr>
          <p:cNvPr id="269" name="Google Shape;269;p29"/>
          <p:cNvPicPr preferRelativeResize="0"/>
          <p:nvPr/>
        </p:nvPicPr>
        <p:blipFill>
          <a:blip r:embed="rId4">
            <a:alphaModFix/>
          </a:blip>
          <a:stretch>
            <a:fillRect/>
          </a:stretch>
        </p:blipFill>
        <p:spPr>
          <a:xfrm>
            <a:off x="2787825" y="2628950"/>
            <a:ext cx="3272850" cy="92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a:spLocks noGrp="1"/>
          </p:cNvSpPr>
          <p:nvPr>
            <p:ph type="ctrTitle"/>
          </p:nvPr>
        </p:nvSpPr>
        <p:spPr>
          <a:xfrm>
            <a:off x="306200" y="1124250"/>
            <a:ext cx="8712600" cy="289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300"/>
              <a:t>SENTIMENT ANALYSIS</a:t>
            </a:r>
            <a:endParaRPr sz="3400"/>
          </a:p>
          <a:p>
            <a:pPr marL="0" lvl="0" indent="0" algn="r" rtl="0">
              <a:spcBef>
                <a:spcPts val="0"/>
              </a:spcBef>
              <a:spcAft>
                <a:spcPts val="0"/>
              </a:spcAft>
              <a:buNone/>
            </a:pPr>
            <a:endParaRPr sz="1800"/>
          </a:p>
        </p:txBody>
      </p:sp>
      <p:sp>
        <p:nvSpPr>
          <p:cNvPr id="275" name="Google Shape;275;p30"/>
          <p:cNvSpPr txBox="1"/>
          <p:nvPr/>
        </p:nvSpPr>
        <p:spPr>
          <a:xfrm>
            <a:off x="449800" y="403275"/>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 - Data Collection</a:t>
            </a:r>
            <a:endParaRPr/>
          </a:p>
        </p:txBody>
      </p:sp>
      <p:grpSp>
        <p:nvGrpSpPr>
          <p:cNvPr id="281" name="Google Shape;281;p31"/>
          <p:cNvGrpSpPr/>
          <p:nvPr/>
        </p:nvGrpSpPr>
        <p:grpSpPr>
          <a:xfrm>
            <a:off x="672169" y="1026270"/>
            <a:ext cx="4458673" cy="535664"/>
            <a:chOff x="6674125" y="1643550"/>
            <a:chExt cx="1661700" cy="517500"/>
          </a:xfrm>
        </p:grpSpPr>
        <p:sp>
          <p:nvSpPr>
            <p:cNvPr id="282" name="Google Shape;282;p31"/>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284" name="Google Shape;284;p31"/>
          <p:cNvPicPr preferRelativeResize="0"/>
          <p:nvPr/>
        </p:nvPicPr>
        <p:blipFill>
          <a:blip r:embed="rId3">
            <a:alphaModFix/>
          </a:blip>
          <a:stretch>
            <a:fillRect/>
          </a:stretch>
        </p:blipFill>
        <p:spPr>
          <a:xfrm>
            <a:off x="672175" y="1633497"/>
            <a:ext cx="4968000" cy="3276766"/>
          </a:xfrm>
          <a:prstGeom prst="rect">
            <a:avLst/>
          </a:prstGeom>
          <a:noFill/>
          <a:ln>
            <a:noFill/>
          </a:ln>
        </p:spPr>
      </p:pic>
      <p:cxnSp>
        <p:nvCxnSpPr>
          <p:cNvPr id="285" name="Google Shape;285;p31"/>
          <p:cNvCxnSpPr/>
          <p:nvPr/>
        </p:nvCxnSpPr>
        <p:spPr>
          <a:xfrm rot="10800000" flipH="1">
            <a:off x="2085125" y="3227775"/>
            <a:ext cx="4604400" cy="666900"/>
          </a:xfrm>
          <a:prstGeom prst="straightConnector1">
            <a:avLst/>
          </a:prstGeom>
          <a:noFill/>
          <a:ln w="9525" cap="flat" cmpd="sng">
            <a:solidFill>
              <a:schemeClr val="dk2"/>
            </a:solidFill>
            <a:prstDash val="solid"/>
            <a:round/>
            <a:headEnd type="none" w="med" len="med"/>
            <a:tailEnd type="triangle" w="med" len="med"/>
          </a:ln>
        </p:spPr>
      </p:cxnSp>
      <p:sp>
        <p:nvSpPr>
          <p:cNvPr id="286" name="Google Shape;286;p31"/>
          <p:cNvSpPr/>
          <p:nvPr/>
        </p:nvSpPr>
        <p:spPr>
          <a:xfrm>
            <a:off x="6689525" y="2648775"/>
            <a:ext cx="1412400" cy="124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Search post: keyword : “dell hackathon”</a:t>
            </a:r>
            <a:endParaRPr/>
          </a:p>
        </p:txBody>
      </p:sp>
      <p:sp>
        <p:nvSpPr>
          <p:cNvPr id="287" name="Google Shape;287;p31"/>
          <p:cNvSpPr txBox="1"/>
          <p:nvPr/>
        </p:nvSpPr>
        <p:spPr>
          <a:xfrm>
            <a:off x="6371200" y="1224900"/>
            <a:ext cx="2226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Montserrat"/>
                <a:ea typeface="Montserrat"/>
                <a:cs typeface="Montserrat"/>
                <a:sym typeface="Montserrat"/>
              </a:rPr>
              <a:t>Key Tools Used for Web Scraping:</a:t>
            </a:r>
            <a:endParaRPr b="1">
              <a:solidFill>
                <a:schemeClr val="accent2"/>
              </a:solidFill>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b="1">
                <a:solidFill>
                  <a:schemeClr val="accent2"/>
                </a:solidFill>
                <a:latin typeface="Montserrat"/>
                <a:ea typeface="Montserrat"/>
                <a:cs typeface="Montserrat"/>
                <a:sym typeface="Montserrat"/>
              </a:rPr>
              <a:t>Selenium</a:t>
            </a:r>
            <a:endParaRPr b="1">
              <a:solidFill>
                <a:schemeClr val="accent2"/>
              </a:solidFill>
              <a:latin typeface="Montserrat"/>
              <a:ea typeface="Montserrat"/>
              <a:cs typeface="Montserrat"/>
              <a:sym typeface="Montserrat"/>
            </a:endParaRPr>
          </a:p>
          <a:p>
            <a:pPr marL="457200" lvl="0" indent="0" algn="l" rtl="0">
              <a:spcBef>
                <a:spcPts val="0"/>
              </a:spcBef>
              <a:spcAft>
                <a:spcPts val="0"/>
              </a:spcAft>
              <a:buNone/>
            </a:pPr>
            <a:endParaRPr b="1">
              <a:solidFill>
                <a:schemeClr val="accent2"/>
              </a:solidFill>
              <a:latin typeface="Montserrat"/>
              <a:ea typeface="Montserrat"/>
              <a:cs typeface="Montserrat"/>
              <a:sym typeface="Montserrat"/>
            </a:endParaRPr>
          </a:p>
        </p:txBody>
      </p:sp>
      <p:pic>
        <p:nvPicPr>
          <p:cNvPr id="288" name="Google Shape;288;p31"/>
          <p:cNvPicPr preferRelativeResize="0"/>
          <p:nvPr/>
        </p:nvPicPr>
        <p:blipFill>
          <a:blip r:embed="rId4">
            <a:alphaModFix/>
          </a:blip>
          <a:stretch>
            <a:fillRect/>
          </a:stretch>
        </p:blipFill>
        <p:spPr>
          <a:xfrm>
            <a:off x="6119225" y="4272150"/>
            <a:ext cx="1819827" cy="49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672175" y="123425"/>
            <a:ext cx="7809000" cy="79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 - Tools Used and process</a:t>
            </a:r>
            <a:endParaRPr/>
          </a:p>
        </p:txBody>
      </p:sp>
      <p:grpSp>
        <p:nvGrpSpPr>
          <p:cNvPr id="294" name="Google Shape;294;p32"/>
          <p:cNvGrpSpPr/>
          <p:nvPr/>
        </p:nvGrpSpPr>
        <p:grpSpPr>
          <a:xfrm>
            <a:off x="672169" y="1026270"/>
            <a:ext cx="4458673" cy="535664"/>
            <a:chOff x="6674125" y="1643550"/>
            <a:chExt cx="1661700" cy="517500"/>
          </a:xfrm>
        </p:grpSpPr>
        <p:sp>
          <p:nvSpPr>
            <p:cNvPr id="295" name="Google Shape;295;p32"/>
            <p:cNvSpPr/>
            <p:nvPr/>
          </p:nvSpPr>
          <p:spPr>
            <a:xfrm>
              <a:off x="6674125" y="1643550"/>
              <a:ext cx="1661700" cy="517500"/>
            </a:xfrm>
            <a:prstGeom prst="homePlate">
              <a:avLst>
                <a:gd name="adj" fmla="val 50000"/>
              </a:avLst>
            </a:prstGeom>
            <a:gradFill>
              <a:gsLst>
                <a:gs pos="0">
                  <a:srgbClr val="00D0FF">
                    <a:alpha val="11764"/>
                  </a:srgbClr>
                </a:gs>
                <a:gs pos="100000">
                  <a:srgbClr val="00D0FF">
                    <a:alpha val="0"/>
                  </a:srgbClr>
                </a:gs>
              </a:gsLst>
              <a:path path="circle">
                <a:fillToRect l="100000" t="100000"/>
              </a:path>
              <a:tileRect r="-100000" b="-10000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txBox="1"/>
            <p:nvPr/>
          </p:nvSpPr>
          <p:spPr>
            <a:xfrm>
              <a:off x="6674150" y="1670100"/>
              <a:ext cx="1570800" cy="431100"/>
            </a:xfrm>
            <a:prstGeom prst="rect">
              <a:avLst/>
            </a:prstGeom>
            <a:gradFill>
              <a:gsLst>
                <a:gs pos="0">
                  <a:srgbClr val="00D0FF">
                    <a:alpha val="11764"/>
                  </a:srgbClr>
                </a:gs>
                <a:gs pos="100000">
                  <a:srgbClr val="00D0FF">
                    <a:alpha val="0"/>
                  </a:srgbClr>
                </a:gs>
              </a:gsLst>
              <a:path path="circle">
                <a:fillToRect l="100000" t="100000"/>
              </a:path>
              <a:tileRect r="-100000" b="-100000"/>
            </a:gra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Extending Engagement with Participants</a:t>
              </a:r>
              <a:endParaRPr sz="1700" b="1">
                <a:latin typeface="Roboto"/>
                <a:ea typeface="Roboto"/>
                <a:cs typeface="Roboto"/>
                <a:sym typeface="Roboto"/>
              </a:endParaRPr>
            </a:p>
          </p:txBody>
        </p:sp>
      </p:grpSp>
      <p:pic>
        <p:nvPicPr>
          <p:cNvPr id="297" name="Google Shape;297;p32"/>
          <p:cNvPicPr preferRelativeResize="0"/>
          <p:nvPr/>
        </p:nvPicPr>
        <p:blipFill>
          <a:blip r:embed="rId3">
            <a:alphaModFix/>
          </a:blip>
          <a:stretch>
            <a:fillRect/>
          </a:stretch>
        </p:blipFill>
        <p:spPr>
          <a:xfrm>
            <a:off x="184975" y="1805375"/>
            <a:ext cx="6815624" cy="2604298"/>
          </a:xfrm>
          <a:prstGeom prst="rect">
            <a:avLst/>
          </a:prstGeom>
          <a:noFill/>
          <a:ln>
            <a:noFill/>
          </a:ln>
        </p:spPr>
      </p:pic>
      <p:sp>
        <p:nvSpPr>
          <p:cNvPr id="298" name="Google Shape;298;p32"/>
          <p:cNvSpPr/>
          <p:nvPr/>
        </p:nvSpPr>
        <p:spPr>
          <a:xfrm>
            <a:off x="7346475" y="2055525"/>
            <a:ext cx="1348500" cy="175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NLTK Package:</a:t>
            </a:r>
            <a:br>
              <a:rPr lang="en"/>
            </a:br>
            <a:r>
              <a:rPr lang="en"/>
              <a:t>- tokenize</a:t>
            </a:r>
            <a:endParaRPr/>
          </a:p>
          <a:p>
            <a:pPr marL="0" lvl="0" indent="0" algn="l" rtl="0">
              <a:spcBef>
                <a:spcPts val="0"/>
              </a:spcBef>
              <a:spcAft>
                <a:spcPts val="0"/>
              </a:spcAft>
              <a:buNone/>
            </a:pPr>
            <a:r>
              <a:rPr lang="en"/>
              <a:t>- pos_tag</a:t>
            </a:r>
            <a:endParaRPr/>
          </a:p>
          <a:p>
            <a:pPr marL="0" lvl="0" indent="0" algn="l" rtl="0">
              <a:spcBef>
                <a:spcPts val="0"/>
              </a:spcBef>
              <a:spcAft>
                <a:spcPts val="0"/>
              </a:spcAft>
              <a:buNone/>
            </a:pPr>
            <a:r>
              <a:rPr lang="en"/>
              <a:t>- lexicons</a:t>
            </a:r>
            <a:endParaRPr/>
          </a:p>
        </p:txBody>
      </p:sp>
      <p:cxnSp>
        <p:nvCxnSpPr>
          <p:cNvPr id="299" name="Google Shape;299;p32"/>
          <p:cNvCxnSpPr>
            <a:endCxn id="298" idx="1"/>
          </p:cNvCxnSpPr>
          <p:nvPr/>
        </p:nvCxnSpPr>
        <p:spPr>
          <a:xfrm>
            <a:off x="4090575" y="2029125"/>
            <a:ext cx="3255900" cy="904500"/>
          </a:xfrm>
          <a:prstGeom prst="straightConnector1">
            <a:avLst/>
          </a:prstGeom>
          <a:noFill/>
          <a:ln w="9525" cap="flat" cmpd="sng">
            <a:solidFill>
              <a:schemeClr val="dk2"/>
            </a:solidFill>
            <a:prstDash val="solid"/>
            <a:round/>
            <a:headEnd type="none" w="med" len="med"/>
            <a:tailEnd type="triangle" w="med" len="med"/>
          </a:ln>
        </p:spPr>
      </p:cxnSp>
      <p:cxnSp>
        <p:nvCxnSpPr>
          <p:cNvPr id="300" name="Google Shape;300;p32"/>
          <p:cNvCxnSpPr/>
          <p:nvPr/>
        </p:nvCxnSpPr>
        <p:spPr>
          <a:xfrm>
            <a:off x="3380200" y="2121300"/>
            <a:ext cx="3906900" cy="1026000"/>
          </a:xfrm>
          <a:prstGeom prst="straightConnector1">
            <a:avLst/>
          </a:prstGeom>
          <a:noFill/>
          <a:ln w="9525" cap="flat" cmpd="sng">
            <a:solidFill>
              <a:schemeClr val="dk2"/>
            </a:solidFill>
            <a:prstDash val="solid"/>
            <a:round/>
            <a:headEnd type="none" w="med" len="med"/>
            <a:tailEnd type="triangle" w="med" len="med"/>
          </a:ln>
        </p:spPr>
      </p:cxnSp>
      <p:cxnSp>
        <p:nvCxnSpPr>
          <p:cNvPr id="301" name="Google Shape;301;p32"/>
          <p:cNvCxnSpPr/>
          <p:nvPr/>
        </p:nvCxnSpPr>
        <p:spPr>
          <a:xfrm rot="10800000" flipH="1">
            <a:off x="7017475" y="3416900"/>
            <a:ext cx="289500" cy="210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4153</Words>
  <Application>Microsoft Macintosh PowerPoint</Application>
  <PresentationFormat>On-screen Show (16:9)</PresentationFormat>
  <Paragraphs>430</Paragraphs>
  <Slides>54</Slides>
  <Notes>54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Roboto Light</vt:lpstr>
      <vt:lpstr>Montserrat Light</vt:lpstr>
      <vt:lpstr>Fira Sans Extra Condensed Medium</vt:lpstr>
      <vt:lpstr>Arial</vt:lpstr>
      <vt:lpstr>Montserrat</vt:lpstr>
      <vt:lpstr>Montserrat Black</vt:lpstr>
      <vt:lpstr>Montserrat Medium</vt:lpstr>
      <vt:lpstr>Source Sans Pro</vt:lpstr>
      <vt:lpstr>Roboto</vt:lpstr>
      <vt:lpstr>Calibri</vt:lpstr>
      <vt:lpstr>Simple Light</vt:lpstr>
      <vt:lpstr>Nicholas template</vt:lpstr>
      <vt:lpstr>How to improve the quantity and quality of participants for future hackathons? G2T2  Yeo Yao Cong Darien Tan Kershawn Liau Andy Pee Ong Zhi Yi</vt:lpstr>
      <vt:lpstr>Table of contents</vt:lpstr>
      <vt:lpstr>PowerPoint Presentation</vt:lpstr>
      <vt:lpstr>PowerPoint Presentation</vt:lpstr>
      <vt:lpstr>SCDF Lifesavers Innovation Challenge 2022</vt:lpstr>
      <vt:lpstr>How can we better plan for Dell Technologies’ future hackathons?</vt:lpstr>
      <vt:lpstr>SENTIMENT ANALYSIS </vt:lpstr>
      <vt:lpstr>Sentiment Analysis - Data Collection</vt:lpstr>
      <vt:lpstr>Sentiment Analysis - Tools Used and process</vt:lpstr>
      <vt:lpstr>Sentiment Analysis - Tools Used and process</vt:lpstr>
      <vt:lpstr>Sentiment Analysis</vt:lpstr>
      <vt:lpstr>With overwhelming positive responses.. </vt:lpstr>
      <vt:lpstr>Sentiment Analysis - Data Collection</vt:lpstr>
      <vt:lpstr>Sentiment Analysis</vt:lpstr>
      <vt:lpstr>Sentiment Analysis</vt:lpstr>
      <vt:lpstr>Insights and Findings - Data Collection</vt:lpstr>
      <vt:lpstr>Insights and Findings - Data Collection</vt:lpstr>
      <vt:lpstr>Insight from DEVPOST</vt:lpstr>
      <vt:lpstr>TOPIC MODELLING </vt:lpstr>
      <vt:lpstr>Trending Topics - Tools Used</vt:lpstr>
      <vt:lpstr>Topic Modelling - How?</vt:lpstr>
      <vt:lpstr>Topic Modelling - SandboxSG</vt:lpstr>
      <vt:lpstr>SandBoxSG</vt:lpstr>
      <vt:lpstr>SandBoxSG</vt:lpstr>
      <vt:lpstr>SandBoxSG</vt:lpstr>
      <vt:lpstr>Trending Topics</vt:lpstr>
      <vt:lpstr>PowerPoint Presentation</vt:lpstr>
      <vt:lpstr>Devpost - Filtered by Singapore</vt:lpstr>
      <vt:lpstr>Devpost - Filtered by Singapore</vt:lpstr>
      <vt:lpstr>NETWORK ANALYSIS </vt:lpstr>
      <vt:lpstr>Network Analysis - Tools Used</vt:lpstr>
      <vt:lpstr>Network Analysis - Dataset  (Dell’s followers’ followers)</vt:lpstr>
      <vt:lpstr>Network Analysis - Dataset  (Dell’s followers’ followers)</vt:lpstr>
      <vt:lpstr>Network Analysis  (Dell’s followers’ followers)</vt:lpstr>
      <vt:lpstr>Network Analysis - Dataset  (Top 25 Dell’s followers)</vt:lpstr>
      <vt:lpstr>Network Analysis - Dataset  (Top 25 Dell’s followers)</vt:lpstr>
      <vt:lpstr>Network Analysis - Dataset  (Top 25 Dell’s followers)</vt:lpstr>
      <vt:lpstr>Network Analysis - Reach</vt:lpstr>
      <vt:lpstr>Network Analysis - Dataset  (Highest retweets for recent 200 posts)</vt:lpstr>
      <vt:lpstr>Network Analysis - Dataset  (Highest retweets for recent 200 posts)</vt:lpstr>
      <vt:lpstr>Network Analysis -  Engagement</vt:lpstr>
      <vt:lpstr>Insights &amp; Findings</vt:lpstr>
      <vt:lpstr>Insights &amp; Findings</vt:lpstr>
      <vt:lpstr>Additional Information that Dell Requested</vt:lpstr>
      <vt:lpstr>JP Morgan’s Code For Good</vt:lpstr>
      <vt:lpstr>JP Morgan’s Code For Good</vt:lpstr>
      <vt:lpstr>LIVE DEMONSTRATION</vt:lpstr>
      <vt:lpstr>RECOMMENDATION </vt:lpstr>
      <vt:lpstr>Strategise Social Media Messages</vt:lpstr>
      <vt:lpstr>Tap on Twitter to increase outreach</vt:lpstr>
      <vt:lpstr>Increase Motivation for Participants</vt:lpstr>
      <vt:lpstr>Common Trends of Hackathons (Topics / Themes) </vt:lpstr>
      <vt:lpstr>Conclusion</vt:lpstr>
      <vt:lpstr>Thank you very much for listening to our presentation _________________________________________  Questions &amp; Answers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improve the quantity and quality of participants for future hackathons? G2T2  Yeo Yao Cong Darien Tan Kershawn Liau Andy Pee Ong Zhi Yi</dc:title>
  <cp:lastModifiedBy>Darien TAN Shi Feng</cp:lastModifiedBy>
  <cp:revision>1</cp:revision>
  <dcterms:modified xsi:type="dcterms:W3CDTF">2023-12-09T07:21:01Z</dcterms:modified>
</cp:coreProperties>
</file>